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sldIdLst>
    <p:sldId id="256" r:id="rId5"/>
    <p:sldId id="258" r:id="rId6"/>
  </p:sldIdLst>
  <p:sldSz cx="7772400" cy="10058400"/>
  <p:notesSz cx="6858000" cy="9144000"/>
  <p:defaultTextStyle>
    <a:defPPr>
      <a:defRPr lang="en-US"/>
    </a:defPPr>
    <a:lvl1pPr marL="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9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9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0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5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99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49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99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E0"/>
    <a:srgbClr val="004B87"/>
    <a:srgbClr val="0076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B87A57-886A-BB1F-927E-1D3550179C8B}" v="2" dt="2023-02-15T19:10:35.2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/>
    <p:restoredTop sz="94650"/>
  </p:normalViewPr>
  <p:slideViewPr>
    <p:cSldViewPr snapToGrid="0">
      <p:cViewPr varScale="1">
        <p:scale>
          <a:sx n="74" d="100"/>
          <a:sy n="74" d="100"/>
        </p:scale>
        <p:origin x="29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Allen" userId="S::kimallen@mathworks.com::4424f6c3-c8c6-4a60-94c8-36d290ac0373" providerId="AD" clId="Web-{DFB87A57-886A-BB1F-927E-1D3550179C8B}"/>
    <pc:docChg chg="modSld">
      <pc:chgData name="Kim Allen" userId="S::kimallen@mathworks.com::4424f6c3-c8c6-4a60-94c8-36d290ac0373" providerId="AD" clId="Web-{DFB87A57-886A-BB1F-927E-1D3550179C8B}" dt="2023-02-15T19:10:32.913" v="0"/>
      <pc:docMkLst>
        <pc:docMk/>
      </pc:docMkLst>
      <pc:sldChg chg="modSp">
        <pc:chgData name="Kim Allen" userId="S::kimallen@mathworks.com::4424f6c3-c8c6-4a60-94c8-36d290ac0373" providerId="AD" clId="Web-{DFB87A57-886A-BB1F-927E-1D3550179C8B}" dt="2023-02-15T19:10:32.913" v="0"/>
        <pc:sldMkLst>
          <pc:docMk/>
          <pc:sldMk cId="3393483560" sldId="256"/>
        </pc:sldMkLst>
        <pc:picChg chg="mod">
          <ac:chgData name="Kim Allen" userId="S::kimallen@mathworks.com::4424f6c3-c8c6-4a60-94c8-36d290ac0373" providerId="AD" clId="Web-{DFB87A57-886A-BB1F-927E-1D3550179C8B}" dt="2023-02-15T19:10:32.913" v="0"/>
          <ac:picMkLst>
            <pc:docMk/>
            <pc:sldMk cId="3393483560" sldId="256"/>
            <ac:picMk id="21" creationId="{C271E0C0-A7A6-DE45-83E3-A6041731D97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4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9" indent="0" algn="ctr">
              <a:buNone/>
              <a:defRPr sz="1700"/>
            </a:lvl2pPr>
            <a:lvl3pPr marL="777259" indent="0" algn="ctr">
              <a:buNone/>
              <a:defRPr sz="1530"/>
            </a:lvl3pPr>
            <a:lvl4pPr marL="1165888" indent="0" algn="ctr">
              <a:buNone/>
              <a:defRPr sz="1360"/>
            </a:lvl4pPr>
            <a:lvl5pPr marL="1554517" indent="0" algn="ctr">
              <a:buNone/>
              <a:defRPr sz="1360"/>
            </a:lvl5pPr>
            <a:lvl6pPr marL="1943146" indent="0" algn="ctr">
              <a:buNone/>
              <a:defRPr sz="1360"/>
            </a:lvl6pPr>
            <a:lvl7pPr marL="2331776" indent="0" algn="ctr">
              <a:buNone/>
              <a:defRPr sz="1360"/>
            </a:lvl7pPr>
            <a:lvl8pPr marL="2720405" indent="0" algn="ctr">
              <a:buNone/>
              <a:defRPr sz="1360"/>
            </a:lvl8pPr>
            <a:lvl9pPr marL="3109034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5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69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5" y="535518"/>
            <a:ext cx="1675923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7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1062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87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7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7" y="6731216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59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88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51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4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7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405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9034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35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06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0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7" y="2465707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9" indent="0">
              <a:buNone/>
              <a:defRPr sz="1700" b="1"/>
            </a:lvl2pPr>
            <a:lvl3pPr marL="777259" indent="0">
              <a:buNone/>
              <a:defRPr sz="1530" b="1"/>
            </a:lvl3pPr>
            <a:lvl4pPr marL="1165888" indent="0">
              <a:buNone/>
              <a:defRPr sz="1360" b="1"/>
            </a:lvl4pPr>
            <a:lvl5pPr marL="1554517" indent="0">
              <a:buNone/>
              <a:defRPr sz="1360" b="1"/>
            </a:lvl5pPr>
            <a:lvl6pPr marL="1943146" indent="0">
              <a:buNone/>
              <a:defRPr sz="1360" b="1"/>
            </a:lvl6pPr>
            <a:lvl7pPr marL="2331776" indent="0">
              <a:buNone/>
              <a:defRPr sz="1360" b="1"/>
            </a:lvl7pPr>
            <a:lvl8pPr marL="2720405" indent="0">
              <a:buNone/>
              <a:defRPr sz="1360" b="1"/>
            </a:lvl8pPr>
            <a:lvl9pPr marL="3109034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7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9" y="2465707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9" indent="0">
              <a:buNone/>
              <a:defRPr sz="1700" b="1"/>
            </a:lvl2pPr>
            <a:lvl3pPr marL="777259" indent="0">
              <a:buNone/>
              <a:defRPr sz="1530" b="1"/>
            </a:lvl3pPr>
            <a:lvl4pPr marL="1165888" indent="0">
              <a:buNone/>
              <a:defRPr sz="1360" b="1"/>
            </a:lvl4pPr>
            <a:lvl5pPr marL="1554517" indent="0">
              <a:buNone/>
              <a:defRPr sz="1360" b="1"/>
            </a:lvl5pPr>
            <a:lvl6pPr marL="1943146" indent="0">
              <a:buNone/>
              <a:defRPr sz="1360" b="1"/>
            </a:lvl6pPr>
            <a:lvl7pPr marL="2331776" indent="0">
              <a:buNone/>
              <a:defRPr sz="1360" b="1"/>
            </a:lvl7pPr>
            <a:lvl8pPr marL="2720405" indent="0">
              <a:buNone/>
              <a:defRPr sz="1360" b="1"/>
            </a:lvl8pPr>
            <a:lvl9pPr marL="3109034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9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46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90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1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3" y="1448227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2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9" indent="0">
              <a:buNone/>
              <a:defRPr sz="1190"/>
            </a:lvl2pPr>
            <a:lvl3pPr marL="777259" indent="0">
              <a:buNone/>
              <a:defRPr sz="1020"/>
            </a:lvl3pPr>
            <a:lvl4pPr marL="1165888" indent="0">
              <a:buNone/>
              <a:defRPr sz="850"/>
            </a:lvl4pPr>
            <a:lvl5pPr marL="1554517" indent="0">
              <a:buNone/>
              <a:defRPr sz="850"/>
            </a:lvl5pPr>
            <a:lvl6pPr marL="1943146" indent="0">
              <a:buNone/>
              <a:defRPr sz="850"/>
            </a:lvl6pPr>
            <a:lvl7pPr marL="2331776" indent="0">
              <a:buNone/>
              <a:defRPr sz="850"/>
            </a:lvl7pPr>
            <a:lvl8pPr marL="2720405" indent="0">
              <a:buNone/>
              <a:defRPr sz="850"/>
            </a:lvl8pPr>
            <a:lvl9pPr marL="3109034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8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3" y="1448227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9" indent="0">
              <a:buNone/>
              <a:defRPr sz="2380"/>
            </a:lvl2pPr>
            <a:lvl3pPr marL="777259" indent="0">
              <a:buNone/>
              <a:defRPr sz="2040"/>
            </a:lvl3pPr>
            <a:lvl4pPr marL="1165888" indent="0">
              <a:buNone/>
              <a:defRPr sz="1700"/>
            </a:lvl4pPr>
            <a:lvl5pPr marL="1554517" indent="0">
              <a:buNone/>
              <a:defRPr sz="1700"/>
            </a:lvl5pPr>
            <a:lvl6pPr marL="1943146" indent="0">
              <a:buNone/>
              <a:defRPr sz="1700"/>
            </a:lvl6pPr>
            <a:lvl7pPr marL="2331776" indent="0">
              <a:buNone/>
              <a:defRPr sz="1700"/>
            </a:lvl7pPr>
            <a:lvl8pPr marL="2720405" indent="0">
              <a:buNone/>
              <a:defRPr sz="1700"/>
            </a:lvl8pPr>
            <a:lvl9pPr marL="3109034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2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9" indent="0">
              <a:buNone/>
              <a:defRPr sz="1190"/>
            </a:lvl2pPr>
            <a:lvl3pPr marL="777259" indent="0">
              <a:buNone/>
              <a:defRPr sz="1020"/>
            </a:lvl3pPr>
            <a:lvl4pPr marL="1165888" indent="0">
              <a:buNone/>
              <a:defRPr sz="850"/>
            </a:lvl4pPr>
            <a:lvl5pPr marL="1554517" indent="0">
              <a:buNone/>
              <a:defRPr sz="850"/>
            </a:lvl5pPr>
            <a:lvl6pPr marL="1943146" indent="0">
              <a:buNone/>
              <a:defRPr sz="850"/>
            </a:lvl6pPr>
            <a:lvl7pPr marL="2331776" indent="0">
              <a:buNone/>
              <a:defRPr sz="850"/>
            </a:lvl7pPr>
            <a:lvl8pPr marL="2720405" indent="0">
              <a:buNone/>
              <a:defRPr sz="850"/>
            </a:lvl8pPr>
            <a:lvl9pPr marL="3109034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22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35520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0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9" y="9322650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0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49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l" defTabSz="777259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4" indent="-194314" algn="l" defTabSz="777259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43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74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203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831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62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91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720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349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9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59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88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517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46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76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405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34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0621C47F-35F1-8A42-9B5D-46335A362B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795228"/>
            <a:ext cx="7772400" cy="2637064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1F75D2C9-891F-5D47-B13C-B23CCB9245F5}"/>
              </a:ext>
            </a:extLst>
          </p:cNvPr>
          <p:cNvSpPr/>
          <p:nvPr/>
        </p:nvSpPr>
        <p:spPr>
          <a:xfrm>
            <a:off x="0" y="-1"/>
            <a:ext cx="7772400" cy="798186"/>
          </a:xfrm>
          <a:prstGeom prst="rect">
            <a:avLst/>
          </a:prstGeom>
          <a:solidFill>
            <a:srgbClr val="00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2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DAF247-54BD-6B4F-9B9A-3DBDE47444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87551" y="269063"/>
            <a:ext cx="2995790" cy="29392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52262F4-5750-454F-A15F-7B059D104792}"/>
              </a:ext>
            </a:extLst>
          </p:cNvPr>
          <p:cNvSpPr/>
          <p:nvPr/>
        </p:nvSpPr>
        <p:spPr>
          <a:xfrm>
            <a:off x="573785" y="5875004"/>
            <a:ext cx="6534149" cy="2711902"/>
          </a:xfrm>
          <a:prstGeom prst="rect">
            <a:avLst/>
          </a:prstGeom>
          <a:solidFill>
            <a:srgbClr val="00B0F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2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CC3F27-7E23-F441-A472-4D6063470E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3559" y="9147296"/>
            <a:ext cx="2892543" cy="51269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086151A-6D07-9C47-8744-697573560841}"/>
              </a:ext>
            </a:extLst>
          </p:cNvPr>
          <p:cNvSpPr txBox="1"/>
          <p:nvPr/>
        </p:nvSpPr>
        <p:spPr>
          <a:xfrm>
            <a:off x="911832" y="6074746"/>
            <a:ext cx="5687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Make the most of your access—for the classroom, for research, and for your career:</a:t>
            </a:r>
          </a:p>
          <a:p>
            <a:endParaRPr lang="en-US" sz="1200" b="1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Onramp courses cover the basics of MATLAB and Simulink.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MATLAB Fundamentals provides a comprehensive introduction to common features.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Computational math courses use MATLAB to combine math applications with computing technologies.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/>
              <a:t>Additional courses span a range of contemporary and advanced topics:</a:t>
            </a:r>
          </a:p>
          <a:p>
            <a:pPr marL="62860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Deep learning  </a:t>
            </a:r>
          </a:p>
          <a:p>
            <a:pPr marL="62860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Machine learning</a:t>
            </a:r>
          </a:p>
          <a:p>
            <a:pPr marL="62860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Data visualization</a:t>
            </a:r>
          </a:p>
          <a:p>
            <a:pPr marL="62860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Programming techniques</a:t>
            </a:r>
          </a:p>
          <a:p>
            <a:pPr marL="62860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Financial applications</a:t>
            </a:r>
          </a:p>
        </p:txBody>
      </p:sp>
      <p:pic>
        <p:nvPicPr>
          <p:cNvPr id="21" name="Picture 20" descr="Qr code&#10;&#10;Description automatically generated">
            <a:extLst>
              <a:ext uri="{FF2B5EF4-FFF2-40B4-BE49-F238E27FC236}">
                <a16:creationId xmlns:a16="http://schemas.microsoft.com/office/drawing/2014/main" id="{C271E0C0-A7A6-DE45-83E3-A6041731D97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026204" y="7648647"/>
            <a:ext cx="1157137" cy="115713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4AF26CC-5B78-B640-B1BB-6F81EA4539D5}"/>
              </a:ext>
            </a:extLst>
          </p:cNvPr>
          <p:cNvSpPr txBox="1"/>
          <p:nvPr/>
        </p:nvSpPr>
        <p:spPr>
          <a:xfrm>
            <a:off x="507073" y="9062522"/>
            <a:ext cx="3248443" cy="65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View the full list of courses and their durations at </a:t>
            </a:r>
            <a:r>
              <a:rPr lang="en-US" sz="1400" b="1" dirty="0">
                <a:solidFill>
                  <a:srgbClr val="00A9E0"/>
                </a:solidFill>
              </a:rPr>
              <a:t>mathworks.com/</a:t>
            </a:r>
            <a:r>
              <a:rPr lang="en-US" sz="1400" b="1" dirty="0" err="1">
                <a:solidFill>
                  <a:srgbClr val="00A9E0"/>
                </a:solidFill>
              </a:rPr>
              <a:t>AcademicTraining</a:t>
            </a:r>
            <a:r>
              <a:rPr lang="en-US" sz="1400" dirty="0"/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850A18-49CB-1B4B-A365-467D39C2C800}"/>
              </a:ext>
            </a:extLst>
          </p:cNvPr>
          <p:cNvSpPr txBox="1"/>
          <p:nvPr/>
        </p:nvSpPr>
        <p:spPr>
          <a:xfrm>
            <a:off x="573785" y="3733515"/>
            <a:ext cx="38519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[insert name of university/institution] provides free access to interactive courses </a:t>
            </a:r>
            <a:r>
              <a:rPr lang="en-US" sz="1400"/>
              <a:t>through Campus-Wide Online Training. </a:t>
            </a:r>
            <a:r>
              <a:rPr lang="en-US" sz="1400" dirty="0"/>
              <a:t>Here are just some of the benefits: </a:t>
            </a:r>
          </a:p>
          <a:p>
            <a:endParaRPr lang="en-US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Learn at your own pace.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Receive instant feedback.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Share progress reports and course certificates.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C3705FF-5830-784D-AEDE-DB85DC95A35A}"/>
              </a:ext>
            </a:extLst>
          </p:cNvPr>
          <p:cNvSpPr/>
          <p:nvPr/>
        </p:nvSpPr>
        <p:spPr>
          <a:xfrm>
            <a:off x="4892246" y="3810380"/>
            <a:ext cx="2256655" cy="172311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2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7EC991-C46B-364F-A994-70F61C488D83}"/>
              </a:ext>
            </a:extLst>
          </p:cNvPr>
          <p:cNvSpPr txBox="1"/>
          <p:nvPr/>
        </p:nvSpPr>
        <p:spPr>
          <a:xfrm>
            <a:off x="4892245" y="4540427"/>
            <a:ext cx="22648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[insert university/institution logo]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4108EF-E981-AC41-8D08-D8F76B8278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641" y="1675330"/>
            <a:ext cx="2958867" cy="103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83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FCBF4F-5C2E-344B-90F4-158A972019DA}"/>
              </a:ext>
            </a:extLst>
          </p:cNvPr>
          <p:cNvSpPr txBox="1"/>
          <p:nvPr/>
        </p:nvSpPr>
        <p:spPr>
          <a:xfrm>
            <a:off x="885825" y="1087886"/>
            <a:ext cx="6141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>
                <a:solidFill>
                  <a:srgbClr val="0076A8"/>
                </a:solidFill>
              </a:rPr>
              <a:t>Optional replacement banners:</a:t>
            </a:r>
            <a:endParaRPr lang="en-US" sz="1400">
              <a:solidFill>
                <a:srgbClr val="0076A8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D69D3C-3DD0-7044-B7CB-A99C2A1324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2237337"/>
            <a:ext cx="7772400" cy="26315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ADF4F4-A1E5-9147-9588-A420D0261A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" y="5401096"/>
            <a:ext cx="7772399" cy="263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424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f94994-4311-4823-a682-47492cb9e3e3" xsi:nil="true"/>
    <lcf76f155ced4ddcb4097134ff3c332f xmlns="776eaa53-c24c-4559-a102-42985be042eb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53EB67E2157848AF52A454327796C1" ma:contentTypeVersion="14" ma:contentTypeDescription="Create a new document." ma:contentTypeScope="" ma:versionID="b81b9f6165a89704dfcc2d934e423a3e">
  <xsd:schema xmlns:xsd="http://www.w3.org/2001/XMLSchema" xmlns:xs="http://www.w3.org/2001/XMLSchema" xmlns:p="http://schemas.microsoft.com/office/2006/metadata/properties" xmlns:ns2="776eaa53-c24c-4559-a102-42985be042eb" xmlns:ns3="19f94994-4311-4823-a682-47492cb9e3e3" targetNamespace="http://schemas.microsoft.com/office/2006/metadata/properties" ma:root="true" ma:fieldsID="0d3c788ee1f2ecf7eae1867e9d316b4c" ns2:_="" ns3:_="">
    <xsd:import namespace="776eaa53-c24c-4559-a102-42985be042eb"/>
    <xsd:import namespace="19f94994-4311-4823-a682-47492cb9e3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6eaa53-c24c-4559-a102-42985be042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c2fbcc8-9673-4dab-87c4-578ccfafc1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94994-4311-4823-a682-47492cb9e3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3782cf2d-0c7e-4ff1-a1db-b4d157ce0b53}" ma:internalName="TaxCatchAll" ma:showField="CatchAllData" ma:web="19f94994-4311-4823-a682-47492cb9e3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87606F-7085-4406-8AAA-83DA72D38B3C}">
  <ds:schemaRefs>
    <ds:schemaRef ds:uri="http://purl.org/dc/terms/"/>
    <ds:schemaRef ds:uri="776eaa53-c24c-4559-a102-42985be042eb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19f94994-4311-4823-a682-47492cb9e3e3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8DB38A8-4EF3-487C-B3E2-D89BA0E875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6eaa53-c24c-4559-a102-42985be042eb"/>
    <ds:schemaRef ds:uri="19f94994-4311-4823-a682-47492cb9e3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FBB568-5DA8-4034-AE4F-572342065B4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144</Words>
  <Application>Microsoft Office PowerPoint</Application>
  <PresentationFormat>Custom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Wheatcraft</dc:creator>
  <cp:lastModifiedBy>Kim Allen</cp:lastModifiedBy>
  <cp:revision>4</cp:revision>
  <dcterms:created xsi:type="dcterms:W3CDTF">2019-11-15T01:33:26Z</dcterms:created>
  <dcterms:modified xsi:type="dcterms:W3CDTF">2023-02-15T19:10:35Z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0x0101000253EB67E2157848AF52A454327796C1</vt:lpwstr>
  </property>
  <property fmtid="{D5CDD505-2E9C-101B-9397-08002B2CF9AE}" pid="3" name="MediaServiceImageTags">
    <vt:lpwstr/>
  </property>
</Properties>
</file>