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4"/>
  </p:sldMasterIdLst>
  <p:sldIdLst>
    <p:sldId id="256" r:id="rId5"/>
    <p:sldId id="258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E0"/>
    <a:srgbClr val="004B87"/>
    <a:srgbClr val="007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0B6D5D-037A-36EA-340D-4CA581501015}" v="2" dt="2023-02-15T19:05:16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50"/>
  </p:normalViewPr>
  <p:slideViewPr>
    <p:cSldViewPr snapToGrid="0" snapToObjects="1">
      <p:cViewPr varScale="1">
        <p:scale>
          <a:sx n="75" d="100"/>
          <a:sy n="75" d="100"/>
        </p:scale>
        <p:origin x="3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 Allen" userId="S::kimallen@mathworks.com::4424f6c3-c8c6-4a60-94c8-36d290ac0373" providerId="AD" clId="Web-{F90B6D5D-037A-36EA-340D-4CA581501015}"/>
    <pc:docChg chg="modSld">
      <pc:chgData name="Kim Allen" userId="S::kimallen@mathworks.com::4424f6c3-c8c6-4a60-94c8-36d290ac0373" providerId="AD" clId="Web-{F90B6D5D-037A-36EA-340D-4CA581501015}" dt="2023-02-15T19:05:14.391" v="0"/>
      <pc:docMkLst>
        <pc:docMk/>
      </pc:docMkLst>
      <pc:sldChg chg="modSp">
        <pc:chgData name="Kim Allen" userId="S::kimallen@mathworks.com::4424f6c3-c8c6-4a60-94c8-36d290ac0373" providerId="AD" clId="Web-{F90B6D5D-037A-36EA-340D-4CA581501015}" dt="2023-02-15T19:05:14.391" v="0"/>
        <pc:sldMkLst>
          <pc:docMk/>
          <pc:sldMk cId="3393483560" sldId="256"/>
        </pc:sldMkLst>
        <pc:picChg chg="mod">
          <ac:chgData name="Kim Allen" userId="S::kimallen@mathworks.com::4424f6c3-c8c6-4a60-94c8-36d290ac0373" providerId="AD" clId="Web-{F90B6D5D-037A-36EA-340D-4CA581501015}" dt="2023-02-15T19:05:14.391" v="0"/>
          <ac:picMkLst>
            <pc:docMk/>
            <pc:sldMk cId="3393483560" sldId="256"/>
            <ac:picMk id="21" creationId="{C271E0C0-A7A6-DE45-83E3-A6041731D9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1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433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716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24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0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90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64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119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6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7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83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21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92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621C47F-35F1-8A42-9B5D-46335A362B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01672"/>
            <a:ext cx="6858000" cy="232682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F75D2C9-891F-5D47-B13C-B23CCB9245F5}"/>
              </a:ext>
            </a:extLst>
          </p:cNvPr>
          <p:cNvSpPr/>
          <p:nvPr/>
        </p:nvSpPr>
        <p:spPr>
          <a:xfrm>
            <a:off x="0" y="0"/>
            <a:ext cx="6858000" cy="704282"/>
          </a:xfrm>
          <a:prstGeom prst="rect">
            <a:avLst/>
          </a:prstGeom>
          <a:solidFill>
            <a:srgbClr val="00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DAF247-54BD-6B4F-9B9A-3DBDE47444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94898" y="237409"/>
            <a:ext cx="2643344" cy="25934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52262F4-5750-454F-A15F-7B059D104792}"/>
              </a:ext>
            </a:extLst>
          </p:cNvPr>
          <p:cNvSpPr/>
          <p:nvPr/>
        </p:nvSpPr>
        <p:spPr>
          <a:xfrm>
            <a:off x="506281" y="5485723"/>
            <a:ext cx="5765426" cy="2392855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CC3F27-7E23-F441-A472-4D6063470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964" y="8586615"/>
            <a:ext cx="2552244" cy="4523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86151A-6D07-9C47-8744-697573560841}"/>
              </a:ext>
            </a:extLst>
          </p:cNvPr>
          <p:cNvSpPr txBox="1"/>
          <p:nvPr/>
        </p:nvSpPr>
        <p:spPr>
          <a:xfrm>
            <a:off x="804558" y="5661966"/>
            <a:ext cx="5018266" cy="2048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b="1" dirty="0"/>
              <a:t>Make the most of your access—for the classroom, for research, and for your career:</a:t>
            </a:r>
          </a:p>
          <a:p>
            <a:endParaRPr lang="en-US" sz="1059" b="1" dirty="0"/>
          </a:p>
          <a:p>
            <a:pPr marL="151287" indent="-151287">
              <a:buFont typeface="Arial" panose="020B0604020202020204" pitchFamily="34" charset="0"/>
              <a:buChar char="•"/>
            </a:pPr>
            <a:r>
              <a:rPr lang="en-US" sz="1059" dirty="0"/>
              <a:t>Onramp courses cover the basics of MATLAB and Simulink.</a:t>
            </a:r>
          </a:p>
          <a:p>
            <a:pPr marL="151287" indent="-151287">
              <a:buFont typeface="Arial" panose="020B0604020202020204" pitchFamily="34" charset="0"/>
              <a:buChar char="•"/>
            </a:pPr>
            <a:r>
              <a:rPr lang="en-US" sz="1059" dirty="0"/>
              <a:t>MATLAB Fundamentals provides a comprehensive introduction to common features.</a:t>
            </a:r>
          </a:p>
          <a:p>
            <a:pPr marL="151287" indent="-151287">
              <a:buFont typeface="Arial" panose="020B0604020202020204" pitchFamily="34" charset="0"/>
              <a:buChar char="•"/>
            </a:pPr>
            <a:r>
              <a:rPr lang="en-US" sz="1059" dirty="0"/>
              <a:t>Computational math courses use MATLAB to combine math applications with computing technologies.</a:t>
            </a:r>
          </a:p>
          <a:p>
            <a:pPr marL="151287" indent="-151287">
              <a:buFont typeface="Arial" panose="020B0604020202020204" pitchFamily="34" charset="0"/>
              <a:buChar char="•"/>
            </a:pPr>
            <a:r>
              <a:rPr lang="en-US" sz="1059" dirty="0"/>
              <a:t>Additional courses span a range of contemporary and advanced topics:</a:t>
            </a:r>
          </a:p>
          <a:p>
            <a:pPr marL="554677" lvl="1" indent="-151287">
              <a:buFont typeface="Arial" panose="020B0604020202020204" pitchFamily="34" charset="0"/>
              <a:buChar char="•"/>
            </a:pPr>
            <a:r>
              <a:rPr lang="en-US" sz="1059" dirty="0"/>
              <a:t>Deep learning  </a:t>
            </a:r>
          </a:p>
          <a:p>
            <a:pPr marL="554677" lvl="1" indent="-151287">
              <a:buFont typeface="Arial" panose="020B0604020202020204" pitchFamily="34" charset="0"/>
              <a:buChar char="•"/>
            </a:pPr>
            <a:r>
              <a:rPr lang="en-US" sz="1059" dirty="0"/>
              <a:t>Machine learning</a:t>
            </a:r>
          </a:p>
          <a:p>
            <a:pPr marL="554677" lvl="1" indent="-151287">
              <a:buFont typeface="Arial" panose="020B0604020202020204" pitchFamily="34" charset="0"/>
              <a:buChar char="•"/>
            </a:pPr>
            <a:r>
              <a:rPr lang="en-US" sz="1059" dirty="0"/>
              <a:t>Data visualization</a:t>
            </a:r>
          </a:p>
          <a:p>
            <a:pPr marL="554677" lvl="1" indent="-151287">
              <a:buFont typeface="Arial" panose="020B0604020202020204" pitchFamily="34" charset="0"/>
              <a:buChar char="•"/>
            </a:pPr>
            <a:r>
              <a:rPr lang="en-US" sz="1059" dirty="0"/>
              <a:t>Programming techniques</a:t>
            </a:r>
          </a:p>
          <a:p>
            <a:pPr marL="554677" lvl="1" indent="-151287">
              <a:buFont typeface="Arial" panose="020B0604020202020204" pitchFamily="34" charset="0"/>
              <a:buChar char="•"/>
            </a:pPr>
            <a:r>
              <a:rPr lang="en-US" sz="1059" dirty="0"/>
              <a:t>Financial applications</a:t>
            </a:r>
          </a:p>
        </p:txBody>
      </p:sp>
      <p:pic>
        <p:nvPicPr>
          <p:cNvPr id="21" name="Picture 20" descr="Qr code&#10;&#10;Description automatically generated">
            <a:extLst>
              <a:ext uri="{FF2B5EF4-FFF2-40B4-BE49-F238E27FC236}">
                <a16:creationId xmlns:a16="http://schemas.microsoft.com/office/drawing/2014/main" id="{C271E0C0-A7A6-DE45-83E3-A6041731D9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17239" y="7050702"/>
            <a:ext cx="1021003" cy="102100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AF26CC-5B78-B640-B1BB-6F81EA4539D5}"/>
              </a:ext>
            </a:extLst>
          </p:cNvPr>
          <p:cNvSpPr txBox="1"/>
          <p:nvPr/>
        </p:nvSpPr>
        <p:spPr>
          <a:xfrm>
            <a:off x="447418" y="8511813"/>
            <a:ext cx="2866273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9" dirty="0"/>
              <a:t>View the full list of courses and their durations at </a:t>
            </a:r>
            <a:r>
              <a:rPr lang="en-US" sz="1235" b="1" dirty="0" err="1">
                <a:solidFill>
                  <a:srgbClr val="00A9E0"/>
                </a:solidFill>
              </a:rPr>
              <a:t>mathworks.com</a:t>
            </a:r>
            <a:r>
              <a:rPr lang="en-US" sz="1235" b="1" dirty="0">
                <a:solidFill>
                  <a:srgbClr val="00A9E0"/>
                </a:solidFill>
              </a:rPr>
              <a:t>/</a:t>
            </a:r>
            <a:r>
              <a:rPr lang="en-US" sz="1235" b="1" dirty="0" err="1">
                <a:solidFill>
                  <a:srgbClr val="00A9E0"/>
                </a:solidFill>
              </a:rPr>
              <a:t>AcademicTraining</a:t>
            </a:r>
            <a:r>
              <a:rPr lang="en-US" sz="1235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850A18-49CB-1B4B-A365-467D39C2C800}"/>
              </a:ext>
            </a:extLst>
          </p:cNvPr>
          <p:cNvSpPr txBox="1"/>
          <p:nvPr/>
        </p:nvSpPr>
        <p:spPr>
          <a:xfrm>
            <a:off x="506281" y="3445959"/>
            <a:ext cx="3398745" cy="161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35" dirty="0"/>
              <a:t>[insert name of university/institution] provides free access to interactive courses through Campus-Wide </a:t>
            </a:r>
            <a:r>
              <a:rPr lang="en-US" sz="1235"/>
              <a:t>Online Training. </a:t>
            </a:r>
            <a:r>
              <a:rPr lang="en-US" sz="1235" dirty="0"/>
              <a:t>Here are just some of the benefits: </a:t>
            </a:r>
          </a:p>
          <a:p>
            <a:endParaRPr lang="en-US" sz="1235" dirty="0"/>
          </a:p>
          <a:p>
            <a:pPr marL="252146" indent="-252146">
              <a:buFont typeface="Arial" panose="020B0604020202020204" pitchFamily="34" charset="0"/>
              <a:buChar char="•"/>
            </a:pPr>
            <a:r>
              <a:rPr lang="en-US" sz="1235" dirty="0"/>
              <a:t>Learn at your own pace. </a:t>
            </a:r>
          </a:p>
          <a:p>
            <a:pPr marL="252146" indent="-252146">
              <a:buFont typeface="Arial" panose="020B0604020202020204" pitchFamily="34" charset="0"/>
              <a:buChar char="•"/>
            </a:pPr>
            <a:r>
              <a:rPr lang="en-US" sz="1235" dirty="0"/>
              <a:t>Receive instant feedback.</a:t>
            </a:r>
          </a:p>
          <a:p>
            <a:pPr marL="252146" indent="-252146">
              <a:buFont typeface="Arial" panose="020B0604020202020204" pitchFamily="34" charset="0"/>
              <a:buChar char="•"/>
            </a:pPr>
            <a:r>
              <a:rPr lang="en-US" sz="1235" dirty="0"/>
              <a:t>Share progress reports and course certificates.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3705FF-5830-784D-AEDE-DB85DC95A35A}"/>
              </a:ext>
            </a:extLst>
          </p:cNvPr>
          <p:cNvSpPr/>
          <p:nvPr/>
        </p:nvSpPr>
        <p:spPr>
          <a:xfrm>
            <a:off x="4316688" y="3513781"/>
            <a:ext cx="1991166" cy="1520393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93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7EC991-C46B-364F-A994-70F61C488D83}"/>
              </a:ext>
            </a:extLst>
          </p:cNvPr>
          <p:cNvSpPr txBox="1"/>
          <p:nvPr/>
        </p:nvSpPr>
        <p:spPr>
          <a:xfrm>
            <a:off x="4316687" y="4157940"/>
            <a:ext cx="19983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[insert university/institution logo]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108EF-E981-AC41-8D08-D8F76B827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978" y="1478233"/>
            <a:ext cx="2610765" cy="91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8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FCBF4F-5C2E-344B-90F4-158A972019DA}"/>
              </a:ext>
            </a:extLst>
          </p:cNvPr>
          <p:cNvSpPr txBox="1"/>
          <p:nvPr/>
        </p:nvSpPr>
        <p:spPr>
          <a:xfrm>
            <a:off x="781610" y="1475370"/>
            <a:ext cx="5418978" cy="363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765" dirty="0">
                <a:solidFill>
                  <a:srgbClr val="0076A8"/>
                </a:solidFill>
              </a:rPr>
              <a:t>Optional replacement banners:</a:t>
            </a:r>
            <a:endParaRPr lang="en-US" sz="1235" dirty="0">
              <a:solidFill>
                <a:srgbClr val="0076A8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D69D3C-3DD0-7044-B7CB-A99C2A1324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489592"/>
            <a:ext cx="6858000" cy="2321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ADF4F4-A1E5-9147-9588-A420D0261A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" y="5281144"/>
            <a:ext cx="6857999" cy="232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42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94994-4311-4823-a682-47492cb9e3e3" xsi:nil="true"/>
    <lcf76f155ced4ddcb4097134ff3c332f xmlns="776eaa53-c24c-4559-a102-42985be042e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3EB67E2157848AF52A454327796C1" ma:contentTypeVersion="14" ma:contentTypeDescription="Create a new document." ma:contentTypeScope="" ma:versionID="b81b9f6165a89704dfcc2d934e423a3e">
  <xsd:schema xmlns:xsd="http://www.w3.org/2001/XMLSchema" xmlns:xs="http://www.w3.org/2001/XMLSchema" xmlns:p="http://schemas.microsoft.com/office/2006/metadata/properties" xmlns:ns2="776eaa53-c24c-4559-a102-42985be042eb" xmlns:ns3="19f94994-4311-4823-a682-47492cb9e3e3" targetNamespace="http://schemas.microsoft.com/office/2006/metadata/properties" ma:root="true" ma:fieldsID="0d3c788ee1f2ecf7eae1867e9d316b4c" ns2:_="" ns3:_="">
    <xsd:import namespace="776eaa53-c24c-4559-a102-42985be042eb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6eaa53-c24c-4559-a102-42985be042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c2fbcc8-9673-4dab-87c4-578ccfafc1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3782cf2d-0c7e-4ff1-a1db-b4d157ce0b53}" ma:internalName="TaxCatchAll" ma:showField="CatchAllData" ma:web="19f94994-4311-4823-a682-47492cb9e3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5A06DF-0093-4A77-A312-6540269E8F8B}">
  <ds:schemaRefs>
    <ds:schemaRef ds:uri="http://schemas.microsoft.com/office/2006/documentManagement/types"/>
    <ds:schemaRef ds:uri="19f94994-4311-4823-a682-47492cb9e3e3"/>
    <ds:schemaRef ds:uri="http://purl.org/dc/elements/1.1/"/>
    <ds:schemaRef ds:uri="http://schemas.microsoft.com/office/2006/metadata/properties"/>
    <ds:schemaRef ds:uri="776eaa53-c24c-4559-a102-42985be042eb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649063D-FF9D-47B4-9E5C-DA7277F7E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6eaa53-c24c-4559-a102-42985be042eb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A192DF-55F4-4348-B37A-B6D6A9E5AF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</TotalTime>
  <Words>144</Words>
  <Application>Microsoft Office PowerPoint</Application>
  <PresentationFormat>A4 Paper (210x297 mm)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Kim Allen</cp:lastModifiedBy>
  <cp:revision>28</cp:revision>
  <dcterms:created xsi:type="dcterms:W3CDTF">2019-11-15T01:33:26Z</dcterms:created>
  <dcterms:modified xsi:type="dcterms:W3CDTF">2023-02-15T19:05:16Z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0x0101000253EB67E2157848AF52A454327796C1</vt:lpwstr>
  </property>
  <property fmtid="{D5CDD505-2E9C-101B-9397-08002B2CF9AE}" pid="3" name="MediaServiceImageTags">
    <vt:lpwstr/>
  </property>
</Properties>
</file>