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handoutMasterIdLst>
    <p:handoutMasterId r:id="rId15"/>
  </p:handoutMasterIdLst>
  <p:sldIdLst>
    <p:sldId id="820" r:id="rId5"/>
    <p:sldId id="416" r:id="rId6"/>
    <p:sldId id="474" r:id="rId7"/>
    <p:sldId id="818" r:id="rId8"/>
    <p:sldId id="821" r:id="rId9"/>
    <p:sldId id="648" r:id="rId10"/>
    <p:sldId id="272" r:id="rId11"/>
    <p:sldId id="819" r:id="rId12"/>
    <p:sldId id="79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6DAD"/>
    <a:srgbClr val="0D78C9"/>
    <a:srgbClr val="024C84"/>
    <a:srgbClr val="993200"/>
    <a:srgbClr val="4D4E44"/>
    <a:srgbClr val="176338"/>
    <a:srgbClr val="0F5D3F"/>
    <a:srgbClr val="ABC8D1"/>
    <a:srgbClr val="1B3049"/>
    <a:srgbClr val="5D3E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D4F432-0D04-7321-63C4-507CB1851653}" v="12" dt="2020-03-20T12:12:56.748"/>
    <p1510:client id="{955E30B1-74C2-5162-2894-AD8F88EDBA58}" v="3" dt="2020-03-20T12:20:33.833"/>
    <p1510:client id="{CA338810-F43A-C4BE-9955-04A04EA514DC}" v="2" dt="2020-02-19T09:20:55.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1"/>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993C83-2184-4286-ABE1-941A40B40C8F}" type="datetimeFigureOut">
              <a:rPr lang="en-US" smtClean="0"/>
              <a:pPr/>
              <a:t>3/25/2020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603001-E0F2-47E5-A338-816CC267AF60}" type="slidenum">
              <a:rPr lang="en-US" smtClean="0"/>
              <a:pPr/>
              <a:t>‹#›</a:t>
            </a:fld>
            <a:endParaRPr lang="en-US"/>
          </a:p>
        </p:txBody>
      </p:sp>
    </p:spTree>
    <p:extLst>
      <p:ext uri="{BB962C8B-B14F-4D97-AF65-F5344CB8AC3E}">
        <p14:creationId xmlns:p14="http://schemas.microsoft.com/office/powerpoint/2010/main" val="215365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53241F-7ED4-45AC-844C-15DB0D5F9CCD}" type="datetimeFigureOut">
              <a:rPr lang="en-US" smtClean="0"/>
              <a:pPr/>
              <a:t>3/25/2020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3B8C3-A209-4A55-9261-22C2A02B3159}" type="slidenum">
              <a:rPr lang="en-US" smtClean="0"/>
              <a:pPr/>
              <a:t>‹#›</a:t>
            </a:fld>
            <a:endParaRPr lang="en-US"/>
          </a:p>
        </p:txBody>
      </p:sp>
    </p:spTree>
    <p:extLst>
      <p:ext uri="{BB962C8B-B14F-4D97-AF65-F5344CB8AC3E}">
        <p14:creationId xmlns:p14="http://schemas.microsoft.com/office/powerpoint/2010/main" val="1744081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Millions of engineers and scientists worldwide use MATLAB and Simulink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Our software is used at over 90,000 business, government, and university sites around the world</a:t>
            </a:r>
            <a:endParaRPr lang="en-US" sz="1200" b="0" i="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We have customers in established industries, like automotive and aerospace</a:t>
            </a:r>
          </a:p>
          <a:p>
            <a:pPr marL="171450" indent="-171450">
              <a:buFont typeface="Arial" panose="020B0604020202020204" pitchFamily="34" charset="0"/>
              <a:buChar char="•"/>
            </a:pPr>
            <a:r>
              <a:rPr lang="en-US" sz="1200" kern="1200">
                <a:solidFill>
                  <a:schemeClr val="tx1"/>
                </a:solidFill>
                <a:effectLst/>
                <a:latin typeface="+mn-lt"/>
                <a:ea typeface="+mn-ea"/>
                <a:cs typeface="+mn-cs"/>
              </a:rPr>
              <a:t>The top 10 companies in each of these industries use MATLAB &amp; Simulink</a:t>
            </a:r>
          </a:p>
          <a:p>
            <a:pPr marL="171450" indent="-171450">
              <a:buFont typeface="Arial" panose="020B0604020202020204" pitchFamily="34" charset="0"/>
              <a:buChar char="•"/>
            </a:pPr>
            <a:r>
              <a:rPr lang="en-US" sz="1200" kern="1200">
                <a:solidFill>
                  <a:schemeClr val="tx1"/>
                </a:solidFill>
                <a:effectLst/>
                <a:latin typeface="+mn-lt"/>
                <a:ea typeface="+mn-ea"/>
                <a:cs typeface="+mn-cs"/>
              </a:rPr>
              <a:t>We also have customers in industries like internet services</a:t>
            </a:r>
          </a:p>
          <a:p>
            <a:pPr marL="171450" indent="-171450">
              <a:buFont typeface="Arial" panose="020B0604020202020204" pitchFamily="34" charset="0"/>
              <a:buChar char="•"/>
            </a:pPr>
            <a:r>
              <a:rPr lang="en-US" sz="1200" kern="1200">
                <a:solidFill>
                  <a:schemeClr val="tx1"/>
                </a:solidFill>
                <a:effectLst/>
                <a:latin typeface="+mn-lt"/>
                <a:ea typeface="+mn-ea"/>
                <a:cs typeface="+mn-cs"/>
              </a:rPr>
              <a:t>For example, three of the top five internet companies—Amazon, Google, and Facebook—use MATLAB &amp; Simulink for a wide range of applications</a:t>
            </a:r>
          </a:p>
          <a:p>
            <a:pPr marL="171450" indent="-171450">
              <a:buFont typeface="Arial" panose="020B0604020202020204" pitchFamily="34" charset="0"/>
              <a:buChar char="•"/>
            </a:pPr>
            <a:endParaRPr lang="en-US" sz="1200" kern="1200">
              <a:solidFill>
                <a:schemeClr val="tx1"/>
              </a:solidFill>
              <a:effectLst/>
              <a:latin typeface="+mn-lt"/>
              <a:ea typeface="+mn-ea"/>
              <a:cs typeface="+mn-cs"/>
            </a:endParaRPr>
          </a:p>
          <a:p>
            <a:pPr marL="0" indent="0">
              <a:buFont typeface="Arial" panose="020B0604020202020204" pitchFamily="34" charset="0"/>
              <a:buNone/>
            </a:pPr>
            <a:r>
              <a:rPr lang="en-US" sz="1200" i="1" kern="1200">
                <a:solidFill>
                  <a:schemeClr val="tx1"/>
                </a:solidFill>
                <a:effectLst/>
                <a:latin typeface="+mn-lt"/>
                <a:ea typeface="+mn-ea"/>
                <a:cs typeface="+mn-cs"/>
              </a:rPr>
              <a:t>Automotive Top 10 source: 2016 </a:t>
            </a:r>
            <a:r>
              <a:rPr lang="en-US" i="1"/>
              <a:t>International Organization of Motor Vehicle Manufacturers (OICA) world ranking of manufact</a:t>
            </a:r>
            <a:r>
              <a:rPr lang="en-US" sz="1200" i="1" kern="1200">
                <a:solidFill>
                  <a:schemeClr val="tx1"/>
                </a:solidFill>
                <a:effectLst/>
                <a:latin typeface="+mn-lt"/>
                <a:ea typeface="+mn-ea"/>
                <a:cs typeface="+mn-cs"/>
              </a:rPr>
              <a:t>urers by production</a:t>
            </a:r>
          </a:p>
          <a:p>
            <a:pPr marL="0" indent="0">
              <a:buFont typeface="Arial" panose="020B0604020202020204" pitchFamily="34" charset="0"/>
              <a:buNone/>
            </a:pPr>
            <a:br>
              <a:rPr lang="en-US" sz="1200" i="1" kern="1200">
                <a:solidFill>
                  <a:schemeClr val="tx1"/>
                </a:solidFill>
                <a:effectLst/>
                <a:latin typeface="+mn-lt"/>
                <a:ea typeface="+mn-ea"/>
                <a:cs typeface="+mn-cs"/>
              </a:rPr>
            </a:br>
            <a:r>
              <a:rPr lang="en-US" sz="1200" i="1" kern="1200">
                <a:solidFill>
                  <a:schemeClr val="tx1"/>
                </a:solidFill>
                <a:effectLst/>
                <a:latin typeface="+mn-lt"/>
                <a:ea typeface="+mn-ea"/>
                <a:cs typeface="+mn-cs"/>
              </a:rPr>
              <a:t>Aerospace Top 10 source: PwC Aerospace and Defense 2017 Year in Review and 2018 Forecast</a:t>
            </a:r>
          </a:p>
          <a:p>
            <a:pPr marL="0" indent="0">
              <a:buFont typeface="Arial" panose="020B0604020202020204" pitchFamily="34" charset="0"/>
              <a:buNone/>
            </a:pPr>
            <a:endParaRPr lang="en-US" sz="1200" i="1" kern="1200">
              <a:solidFill>
                <a:schemeClr val="tx1"/>
              </a:solidFill>
              <a:effectLst/>
              <a:latin typeface="+mn-lt"/>
              <a:ea typeface="+mn-ea"/>
              <a:cs typeface="+mn-cs"/>
            </a:endParaRPr>
          </a:p>
          <a:p>
            <a:pPr marL="0" indent="0">
              <a:buFont typeface="Arial" panose="020B0604020202020204" pitchFamily="34" charset="0"/>
              <a:buNone/>
            </a:pPr>
            <a:r>
              <a:rPr lang="en-US" sz="1200" i="1" kern="1200">
                <a:solidFill>
                  <a:schemeClr val="tx1"/>
                </a:solidFill>
                <a:effectLst/>
                <a:latin typeface="+mn-lt"/>
                <a:ea typeface="+mn-ea"/>
                <a:cs typeface="+mn-cs"/>
              </a:rPr>
              <a:t>Internet Top 5 source: Wikipedia list of largest Internet companies:</a:t>
            </a:r>
            <a:endParaRPr lang="en-US" i="1"/>
          </a:p>
          <a:p>
            <a:pPr marL="0" indent="0">
              <a:buFont typeface="Arial" panose="020B0604020202020204" pitchFamily="34" charset="0"/>
              <a:buNone/>
            </a:pPr>
            <a:r>
              <a:rPr lang="en-US" i="1"/>
              <a:t>https://en.wikipedia.org/wiki/List_of_largest_Internet_companies</a:t>
            </a:r>
          </a:p>
        </p:txBody>
      </p:sp>
      <p:sp>
        <p:nvSpPr>
          <p:cNvPr id="4" name="Slide Number Placeholder 3"/>
          <p:cNvSpPr>
            <a:spLocks noGrp="1"/>
          </p:cNvSpPr>
          <p:nvPr>
            <p:ph type="sldNum" sz="quarter" idx="10"/>
          </p:nvPr>
        </p:nvSpPr>
        <p:spPr/>
        <p:txBody>
          <a:bodyPr/>
          <a:lstStyle/>
          <a:p>
            <a:fld id="{AD73B8C3-A209-4A55-9261-22C2A02B3159}" type="slidenum">
              <a:rPr lang="en-US" smtClean="0"/>
              <a:pPr/>
              <a:t>2</a:t>
            </a:fld>
            <a:endParaRPr lang="en-US"/>
          </a:p>
        </p:txBody>
      </p:sp>
    </p:spTree>
    <p:extLst>
      <p:ext uri="{BB962C8B-B14F-4D97-AF65-F5344CB8AC3E}">
        <p14:creationId xmlns:p14="http://schemas.microsoft.com/office/powerpoint/2010/main" val="409294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All told, our software is used in over 20 industries, from aerospace and automotive, to biotech, energy production, financial services, medical devices, and railway systems.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Now let’s see a few of the ways our customers and our products are changing the world</a:t>
            </a:r>
          </a:p>
          <a:p>
            <a:endParaRPr lang="en-US"/>
          </a:p>
        </p:txBody>
      </p:sp>
      <p:sp>
        <p:nvSpPr>
          <p:cNvPr id="4" name="Slide Number Placeholder 3"/>
          <p:cNvSpPr>
            <a:spLocks noGrp="1"/>
          </p:cNvSpPr>
          <p:nvPr>
            <p:ph type="sldNum" sz="quarter" idx="10"/>
          </p:nvPr>
        </p:nvSpPr>
        <p:spPr/>
        <p:txBody>
          <a:bodyPr/>
          <a:lstStyle/>
          <a:p>
            <a:fld id="{AD73B8C3-A209-4A55-9261-22C2A02B3159}" type="slidenum">
              <a:rPr lang="en-US" smtClean="0"/>
              <a:pPr/>
              <a:t>3</a:t>
            </a:fld>
            <a:endParaRPr lang="en-US"/>
          </a:p>
        </p:txBody>
      </p:sp>
    </p:spTree>
    <p:extLst>
      <p:ext uri="{BB962C8B-B14F-4D97-AF65-F5344CB8AC3E}">
        <p14:creationId xmlns:p14="http://schemas.microsoft.com/office/powerpoint/2010/main" val="3415204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are just a representative few of the 90,000+ businesses that use MATLAB &amp; Simulink, and who seek job candidates that already possess these skills.</a:t>
            </a:r>
          </a:p>
        </p:txBody>
      </p:sp>
      <p:sp>
        <p:nvSpPr>
          <p:cNvPr id="4" name="Slide Number Placeholder 3"/>
          <p:cNvSpPr>
            <a:spLocks noGrp="1"/>
          </p:cNvSpPr>
          <p:nvPr>
            <p:ph type="sldNum" sz="quarter" idx="5"/>
          </p:nvPr>
        </p:nvSpPr>
        <p:spPr/>
        <p:txBody>
          <a:bodyPr/>
          <a:lstStyle/>
          <a:p>
            <a:fld id="{AD73B8C3-A209-4A55-9261-22C2A02B3159}" type="slidenum">
              <a:rPr lang="en-US" smtClean="0"/>
              <a:pPr/>
              <a:t>4</a:t>
            </a:fld>
            <a:endParaRPr lang="en-US"/>
          </a:p>
        </p:txBody>
      </p:sp>
    </p:spTree>
    <p:extLst>
      <p:ext uri="{BB962C8B-B14F-4D97-AF65-F5344CB8AC3E}">
        <p14:creationId xmlns:p14="http://schemas.microsoft.com/office/powerpoint/2010/main" val="2466114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MATLAB can be access via personal and university-owned machines, via a web browser with a MathWorks account, and on mobile devices.</a:t>
            </a:r>
          </a:p>
        </p:txBody>
      </p:sp>
      <p:sp>
        <p:nvSpPr>
          <p:cNvPr id="4" name="Slide Number Placeholder 3"/>
          <p:cNvSpPr>
            <a:spLocks noGrp="1"/>
          </p:cNvSpPr>
          <p:nvPr>
            <p:ph type="sldNum" sz="quarter" idx="10"/>
          </p:nvPr>
        </p:nvSpPr>
        <p:spPr/>
        <p:txBody>
          <a:bodyPr/>
          <a:lstStyle/>
          <a:p>
            <a:fld id="{AD73B8C3-A209-4A55-9261-22C2A02B3159}" type="slidenum">
              <a:rPr lang="en-US" smtClean="0"/>
              <a:pPr/>
              <a:t>5</a:t>
            </a:fld>
            <a:endParaRPr lang="en-US"/>
          </a:p>
        </p:txBody>
      </p:sp>
    </p:spTree>
    <p:extLst>
      <p:ext uri="{BB962C8B-B14F-4D97-AF65-F5344CB8AC3E}">
        <p14:creationId xmlns:p14="http://schemas.microsoft.com/office/powerpoint/2010/main" val="1630744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Available only to Campus-Wide License holders, we offer a suite of self-paced online training courses for an additional fee. Campuses that opt for this add on open up unlimited hands on training on MATLAB &amp; Simulink to all students, faculty and staff. Self-paced training helps helps students and faculty build up their skills while preserving valuable face-to-face class time. Progress  reports and completion certificates can be uses for accountability. </a:t>
            </a:r>
          </a:p>
        </p:txBody>
      </p:sp>
      <p:sp>
        <p:nvSpPr>
          <p:cNvPr id="4" name="Slide Number Placeholder 3"/>
          <p:cNvSpPr>
            <a:spLocks noGrp="1"/>
          </p:cNvSpPr>
          <p:nvPr>
            <p:ph type="sldNum" sz="quarter" idx="10"/>
          </p:nvPr>
        </p:nvSpPr>
        <p:spPr/>
        <p:txBody>
          <a:bodyPr/>
          <a:lstStyle/>
          <a:p>
            <a:fld id="{AD73B8C3-A209-4A55-9261-22C2A02B3159}" type="slidenum">
              <a:rPr lang="en-US" smtClean="0"/>
              <a:pPr/>
              <a:t>6</a:t>
            </a:fld>
            <a:endParaRPr lang="en-US"/>
          </a:p>
        </p:txBody>
      </p:sp>
    </p:spTree>
    <p:extLst>
      <p:ext uri="{BB962C8B-B14F-4D97-AF65-F5344CB8AC3E}">
        <p14:creationId xmlns:p14="http://schemas.microsoft.com/office/powerpoint/2010/main" val="1260626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296" indent="-174296">
              <a:buFontTx/>
              <a:buChar char="-"/>
            </a:pPr>
            <a:r>
              <a:rPr lang="en-US"/>
              <a:t>For instructors wanting to make teaching MATLAB a core component of their course, or wanting auto-graded course assignments, we have designed MATLAB Grader. The paid version, only available with a Campus-Wide License, gives an unlimited number of students and faculties access to MATLAB Grader for all courses, for an annual flat fee. MATLAB Grader is LTI certified, allowing the paid version to be embedded in any LTI-capable learning management system.</a:t>
            </a:r>
          </a:p>
        </p:txBody>
      </p:sp>
      <p:sp>
        <p:nvSpPr>
          <p:cNvPr id="4" name="Slide Number Placeholder 3"/>
          <p:cNvSpPr>
            <a:spLocks noGrp="1"/>
          </p:cNvSpPr>
          <p:nvPr>
            <p:ph type="sldNum" sz="quarter" idx="10"/>
          </p:nvPr>
        </p:nvSpPr>
        <p:spPr/>
        <p:txBody>
          <a:bodyPr/>
          <a:lstStyle/>
          <a:p>
            <a:fld id="{AD73B8C3-A209-4A55-9261-22C2A02B3159}" type="slidenum">
              <a:rPr lang="en-US" smtClean="0"/>
              <a:pPr/>
              <a:t>8</a:t>
            </a:fld>
            <a:endParaRPr lang="en-US"/>
          </a:p>
        </p:txBody>
      </p:sp>
    </p:spTree>
    <p:extLst>
      <p:ext uri="{BB962C8B-B14F-4D97-AF65-F5344CB8AC3E}">
        <p14:creationId xmlns:p14="http://schemas.microsoft.com/office/powerpoint/2010/main" val="2214821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instructors looking to teach MATLAB through a notebook format, we offer MATLAB Live Editor complimentary with a Campus-Wide License. MATLAB code runs directly in LiveEditor, allowing faculty and students to work in a single environment to eliminate context switching.</a:t>
            </a:r>
          </a:p>
        </p:txBody>
      </p:sp>
      <p:sp>
        <p:nvSpPr>
          <p:cNvPr id="4" name="Slide Number Placeholder 3"/>
          <p:cNvSpPr>
            <a:spLocks noGrp="1"/>
          </p:cNvSpPr>
          <p:nvPr>
            <p:ph type="sldNum" sz="quarter" idx="5"/>
          </p:nvPr>
        </p:nvSpPr>
        <p:spPr/>
        <p:txBody>
          <a:bodyPr/>
          <a:lstStyle/>
          <a:p>
            <a:fld id="{AD73B8C3-A209-4A55-9261-22C2A02B3159}" type="slidenum">
              <a:rPr lang="en-US" smtClean="0"/>
              <a:pPr/>
              <a:t>9</a:t>
            </a:fld>
            <a:endParaRPr lang="en-US"/>
          </a:p>
        </p:txBody>
      </p:sp>
    </p:spTree>
    <p:extLst>
      <p:ext uri="{BB962C8B-B14F-4D97-AF65-F5344CB8AC3E}">
        <p14:creationId xmlns:p14="http://schemas.microsoft.com/office/powerpoint/2010/main" val="3681299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Background" descr="bluemesh.jpg"/>
          <p:cNvPicPr>
            <a:picLocks noChangeAspect="1"/>
          </p:cNvPicPr>
          <p:nvPr userDrawn="1"/>
        </p:nvPicPr>
        <p:blipFill>
          <a:blip r:embed="rId2" cstate="print"/>
          <a:stretch>
            <a:fillRect/>
          </a:stretch>
        </p:blipFill>
        <p:spPr>
          <a:xfrm>
            <a:off x="-4067" y="1287"/>
            <a:ext cx="12209092" cy="6856713"/>
          </a:xfrm>
          <a:prstGeom prst="rect">
            <a:avLst/>
          </a:prstGeom>
        </p:spPr>
      </p:pic>
      <p:sp>
        <p:nvSpPr>
          <p:cNvPr id="21" name="Title"/>
          <p:cNvSpPr>
            <a:spLocks noGrp="1"/>
          </p:cNvSpPr>
          <p:nvPr>
            <p:ph type="ctrTitle"/>
          </p:nvPr>
        </p:nvSpPr>
        <p:spPr>
          <a:xfrm>
            <a:off x="914400" y="914400"/>
            <a:ext cx="10363200" cy="1828800"/>
          </a:xfrm>
        </p:spPr>
        <p:txBody>
          <a:bodyPr/>
          <a:lstStyle>
            <a:lvl1pPr algn="l">
              <a:defRPr sz="3200">
                <a:solidFill>
                  <a:schemeClr val="tx2"/>
                </a:solidFill>
              </a:defRPr>
            </a:lvl1pPr>
          </a:lstStyle>
          <a:p>
            <a:r>
              <a:rPr lang="en-US"/>
              <a:t>Click to edit Master title style</a:t>
            </a:r>
          </a:p>
        </p:txBody>
      </p:sp>
      <p:sp>
        <p:nvSpPr>
          <p:cNvPr id="22" name="Subtitle"/>
          <p:cNvSpPr>
            <a:spLocks noGrp="1"/>
          </p:cNvSpPr>
          <p:nvPr>
            <p:ph type="subTitle" idx="1"/>
          </p:nvPr>
        </p:nvSpPr>
        <p:spPr>
          <a:xfrm>
            <a:off x="914400" y="3203579"/>
            <a:ext cx="10363200" cy="987425"/>
          </a:xfrm>
        </p:spPr>
        <p:txBody>
          <a:bodyPr>
            <a:normAutofit/>
          </a:bodyPr>
          <a:lstStyle>
            <a:lvl1pPr marL="0" indent="0" algn="l">
              <a:buNone/>
              <a:defRPr sz="1604" b="0">
                <a:solidFill>
                  <a:schemeClr val="tx1"/>
                </a:solidFill>
              </a:defRPr>
            </a:lvl1pPr>
            <a:lvl2pPr marL="458340" indent="0" algn="ctr">
              <a:buNone/>
              <a:defRPr>
                <a:solidFill>
                  <a:schemeClr val="tx1">
                    <a:tint val="75000"/>
                  </a:schemeClr>
                </a:solidFill>
              </a:defRPr>
            </a:lvl2pPr>
            <a:lvl3pPr marL="916680" indent="0" algn="ctr">
              <a:buNone/>
              <a:defRPr>
                <a:solidFill>
                  <a:schemeClr val="tx1">
                    <a:tint val="75000"/>
                  </a:schemeClr>
                </a:solidFill>
              </a:defRPr>
            </a:lvl3pPr>
            <a:lvl4pPr marL="1375020" indent="0" algn="ctr">
              <a:buNone/>
              <a:defRPr>
                <a:solidFill>
                  <a:schemeClr val="tx1">
                    <a:tint val="75000"/>
                  </a:schemeClr>
                </a:solidFill>
              </a:defRPr>
            </a:lvl4pPr>
            <a:lvl5pPr marL="1833361" indent="0" algn="ctr">
              <a:buNone/>
              <a:defRPr>
                <a:solidFill>
                  <a:schemeClr val="tx1">
                    <a:tint val="75000"/>
                  </a:schemeClr>
                </a:solidFill>
              </a:defRPr>
            </a:lvl5pPr>
            <a:lvl6pPr marL="2291701" indent="0" algn="ctr">
              <a:buNone/>
              <a:defRPr>
                <a:solidFill>
                  <a:schemeClr val="tx1">
                    <a:tint val="75000"/>
                  </a:schemeClr>
                </a:solidFill>
              </a:defRPr>
            </a:lvl6pPr>
            <a:lvl7pPr marL="2750041" indent="0" algn="ctr">
              <a:buNone/>
              <a:defRPr>
                <a:solidFill>
                  <a:schemeClr val="tx1">
                    <a:tint val="75000"/>
                  </a:schemeClr>
                </a:solidFill>
              </a:defRPr>
            </a:lvl7pPr>
            <a:lvl8pPr marL="3208381" indent="0" algn="ctr">
              <a:buNone/>
              <a:defRPr>
                <a:solidFill>
                  <a:schemeClr val="tx1">
                    <a:tint val="75000"/>
                  </a:schemeClr>
                </a:solidFill>
              </a:defRPr>
            </a:lvl8pPr>
            <a:lvl9pPr marL="3666721" indent="0" algn="ctr">
              <a:buNone/>
              <a:defRPr>
                <a:solidFill>
                  <a:schemeClr val="tx1">
                    <a:tint val="75000"/>
                  </a:schemeClr>
                </a:solidFill>
              </a:defRPr>
            </a:lvl9pPr>
          </a:lstStyle>
          <a:p>
            <a:r>
              <a:rPr lang="en-US"/>
              <a:t>Click to edit Master subtitle style</a:t>
            </a:r>
          </a:p>
        </p:txBody>
      </p:sp>
      <p:sp>
        <p:nvSpPr>
          <p:cNvPr id="23" name="Copyright"/>
          <p:cNvSpPr txBox="1"/>
          <p:nvPr userDrawn="1"/>
        </p:nvSpPr>
        <p:spPr>
          <a:xfrm>
            <a:off x="10227052" y="6527632"/>
            <a:ext cx="2438400" cy="246221"/>
          </a:xfrm>
          <a:prstGeom prst="rect">
            <a:avLst/>
          </a:prstGeom>
          <a:noFill/>
        </p:spPr>
        <p:txBody>
          <a:bodyPr wrap="square" rtlCol="0">
            <a:spAutoFit/>
          </a:bodyPr>
          <a:lstStyle/>
          <a:p>
            <a:r>
              <a:rPr lang="en-US" sz="1003">
                <a:solidFill>
                  <a:schemeClr val="bg1"/>
                </a:solidFill>
                <a:latin typeface="Arial" pitchFamily="34" charset="0"/>
                <a:cs typeface="Arial" pitchFamily="34" charset="0"/>
              </a:rPr>
              <a:t>© 2019 The MathWorks, Inc.</a:t>
            </a:r>
          </a:p>
        </p:txBody>
      </p:sp>
      <p:cxnSp>
        <p:nvCxnSpPr>
          <p:cNvPr id="26" name="GrayLine"/>
          <p:cNvCxnSpPr/>
          <p:nvPr userDrawn="1"/>
        </p:nvCxnSpPr>
        <p:spPr>
          <a:xfrm>
            <a:off x="-4067" y="4376652"/>
            <a:ext cx="12209092" cy="0"/>
          </a:xfrm>
          <a:prstGeom prst="line">
            <a:avLst/>
          </a:prstGeom>
          <a:ln w="57150">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Logo" descr="09_MW_logo_CMYK_REV.png"/>
          <p:cNvPicPr>
            <a:picLocks noChangeAspect="1"/>
          </p:cNvPicPr>
          <p:nvPr userDrawn="1"/>
        </p:nvPicPr>
        <p:blipFill>
          <a:blip r:embed="rId3" cstate="print"/>
          <a:stretch>
            <a:fillRect/>
          </a:stretch>
        </p:blipFill>
        <p:spPr>
          <a:xfrm>
            <a:off x="10330730" y="141139"/>
            <a:ext cx="1620665" cy="32059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lvl1pPr>
              <a:defRPr sz="2800" baseline="0">
                <a:solidFill>
                  <a:schemeClr val="tx2"/>
                </a:solidFill>
              </a:defRPr>
            </a:lvl1pPr>
          </a:lstStyle>
          <a:p>
            <a:r>
              <a:rPr lang="en-US"/>
              <a:t>Click to edit Master title style</a:t>
            </a:r>
          </a:p>
        </p:txBody>
      </p:sp>
      <p:sp>
        <p:nvSpPr>
          <p:cNvPr id="3" name="Content"/>
          <p:cNvSpPr>
            <a:spLocks noGrp="1"/>
          </p:cNvSpPr>
          <p:nvPr>
            <p:ph idx="1"/>
          </p:nvPr>
        </p:nvSpPr>
        <p:spPr>
          <a:xfrm>
            <a:off x="609602" y="1600200"/>
            <a:ext cx="10769600" cy="4648200"/>
          </a:xfrm>
        </p:spPr>
        <p:txBody>
          <a:bodyPr/>
          <a:lstStyle>
            <a:lvl1pPr>
              <a:buSzPct val="75000"/>
              <a:defRPr sz="2400"/>
            </a:lvl1pPr>
            <a:lvl2pPr>
              <a:lnSpc>
                <a:spcPct val="105000"/>
              </a:lnSpc>
              <a:defRPr sz="2000"/>
            </a:lvl2pPr>
            <a:lvl3pPr>
              <a:lnSpc>
                <a:spcPct val="105000"/>
              </a:lnSpc>
              <a:buSzPct val="75000"/>
              <a:defRPr sz="1604"/>
            </a:lvl3pPr>
            <a:lvl4pPr>
              <a:lnSpc>
                <a:spcPct val="105000"/>
              </a:lnSpc>
              <a:defRPr/>
            </a:lvl4pPr>
            <a:lvl5pPr>
              <a:lnSpc>
                <a:spcPct val="105000"/>
              </a:lnSpc>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p>
            <a:r>
              <a:rPr lang="en-US"/>
              <a:t>Click to edit Master 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eature">
    <p:spTree>
      <p:nvGrpSpPr>
        <p:cNvPr id="1" name=""/>
        <p:cNvGrpSpPr/>
        <p:nvPr/>
      </p:nvGrpSpPr>
      <p:grpSpPr>
        <a:xfrm>
          <a:off x="0" y="0"/>
          <a:ext cx="0" cy="0"/>
          <a:chOff x="0" y="0"/>
          <a:chExt cx="0" cy="0"/>
        </a:xfrm>
      </p:grpSpPr>
      <p:sp>
        <p:nvSpPr>
          <p:cNvPr id="10" name="Title"/>
          <p:cNvSpPr>
            <a:spLocks noGrp="1"/>
          </p:cNvSpPr>
          <p:nvPr>
            <p:ph type="title"/>
          </p:nvPr>
        </p:nvSpPr>
        <p:spPr>
          <a:xfrm>
            <a:off x="609600" y="457200"/>
            <a:ext cx="9448800" cy="990600"/>
          </a:xfrm>
        </p:spPr>
        <p:txBody>
          <a:bodyPr anchor="t" anchorCtr="0"/>
          <a:lstStyle>
            <a:lvl1pPr algn="l">
              <a:defRPr sz="2800" b="0" i="0">
                <a:solidFill>
                  <a:schemeClr val="tx2"/>
                </a:solidFill>
              </a:defRPr>
            </a:lvl1pPr>
          </a:lstStyle>
          <a:p>
            <a:r>
              <a:rPr lang="en-US"/>
              <a:t>Click to edit Master title style</a:t>
            </a:r>
          </a:p>
        </p:txBody>
      </p:sp>
      <p:sp>
        <p:nvSpPr>
          <p:cNvPr id="11" name="Content"/>
          <p:cNvSpPr>
            <a:spLocks noGrp="1"/>
          </p:cNvSpPr>
          <p:nvPr>
            <p:ph sz="half" idx="10" hasCustomPrompt="1"/>
          </p:nvPr>
        </p:nvSpPr>
        <p:spPr>
          <a:xfrm>
            <a:off x="609601" y="2819400"/>
            <a:ext cx="5080001" cy="3200400"/>
          </a:xfrm>
        </p:spPr>
        <p:txBody>
          <a:bodyPr/>
          <a:lstStyle>
            <a:lvl1pPr>
              <a:buClr>
                <a:srgbClr val="125687"/>
              </a:buClr>
              <a:buSzTx/>
              <a:defRPr sz="1800" baseline="0"/>
            </a:lvl1pPr>
            <a:lvl2pPr>
              <a:defRPr sz="1604"/>
            </a:lvl2pPr>
            <a:lvl3pPr>
              <a:buNone/>
              <a:defRPr sz="1604"/>
            </a:lvl3pPr>
            <a:lvl4pPr>
              <a:defRPr sz="1805"/>
            </a:lvl4pPr>
            <a:lvl5pPr>
              <a:defRPr sz="1805"/>
            </a:lvl5pPr>
            <a:lvl6pPr>
              <a:defRPr sz="1805"/>
            </a:lvl6pPr>
            <a:lvl7pPr>
              <a:defRPr sz="1805"/>
            </a:lvl7pPr>
            <a:lvl8pPr>
              <a:defRPr sz="1805"/>
            </a:lvl8pPr>
            <a:lvl9pPr>
              <a:defRPr sz="1805"/>
            </a:lvl9pPr>
          </a:lstStyle>
          <a:p>
            <a:pPr lvl="0">
              <a:buClr>
                <a:srgbClr val="125687"/>
              </a:buClr>
              <a:buSzTx/>
            </a:pPr>
            <a:r>
              <a:rPr lang="en-US"/>
              <a:t>Click to add b</a:t>
            </a:r>
            <a:r>
              <a:rPr lang="en-US" sz="1805">
                <a:solidFill>
                  <a:prstClr val="black"/>
                </a:solidFill>
              </a:rPr>
              <a:t>rief summary and benefits of feature (ideally three bullets)</a:t>
            </a:r>
          </a:p>
          <a:p>
            <a:pPr lvl="1"/>
            <a:r>
              <a:rPr lang="en-US"/>
              <a:t>Second level</a:t>
            </a:r>
          </a:p>
        </p:txBody>
      </p:sp>
      <p:sp>
        <p:nvSpPr>
          <p:cNvPr id="13" name="Headline"/>
          <p:cNvSpPr>
            <a:spLocks noGrp="1"/>
          </p:cNvSpPr>
          <p:nvPr>
            <p:ph type="body" sz="quarter" idx="11" hasCustomPrompt="1"/>
          </p:nvPr>
        </p:nvSpPr>
        <p:spPr>
          <a:xfrm>
            <a:off x="609601" y="1600200"/>
            <a:ext cx="5080001" cy="838200"/>
          </a:xfrm>
        </p:spPr>
        <p:txBody>
          <a:bodyPr anchor="t"/>
          <a:lstStyle>
            <a:lvl1pPr marL="0" indent="0" algn="l">
              <a:buNone/>
              <a:defRPr sz="2000" b="0" i="0" baseline="0"/>
            </a:lvl1pPr>
          </a:lstStyle>
          <a:p>
            <a:pPr lvl="0"/>
            <a:r>
              <a:rPr lang="en-US"/>
              <a:t>Click to add headline</a:t>
            </a:r>
            <a:r>
              <a:rPr lang="en-US" sz="2005" b="1">
                <a:solidFill>
                  <a:prstClr val="black"/>
                </a:solidFill>
              </a:rPr>
              <a:t> providing value of feature</a:t>
            </a:r>
            <a:endParaRPr lang="en-US"/>
          </a:p>
        </p:txBody>
      </p:sp>
      <p:sp>
        <p:nvSpPr>
          <p:cNvPr id="14" name="ProductName"/>
          <p:cNvSpPr>
            <a:spLocks noGrp="1"/>
          </p:cNvSpPr>
          <p:nvPr>
            <p:ph type="body" sz="half" idx="12" hasCustomPrompt="1"/>
          </p:nvPr>
        </p:nvSpPr>
        <p:spPr>
          <a:xfrm>
            <a:off x="609602" y="6172200"/>
            <a:ext cx="5473700" cy="533400"/>
          </a:xfrm>
        </p:spPr>
        <p:txBody>
          <a:bodyPr anchor="b" anchorCtr="0"/>
          <a:lstStyle>
            <a:lvl1pPr marL="230761" indent="-229170">
              <a:buClrTx/>
              <a:buSzPct val="125000"/>
              <a:buFont typeface="Courier New" pitchFamily="49" charset="0"/>
              <a:buChar char="»"/>
              <a:defRPr sz="1604" b="0">
                <a:latin typeface="Courier New" pitchFamily="49" charset="0"/>
                <a:cs typeface="Courier New" pitchFamily="49" charset="0"/>
              </a:defRPr>
            </a:lvl1pPr>
          </a:lstStyle>
          <a:p>
            <a:pPr lvl="0"/>
            <a:r>
              <a:rPr lang="en-US"/>
              <a:t>Click to add </a:t>
            </a:r>
            <a:r>
              <a:rPr lang="en-US" sz="1604" err="1">
                <a:latin typeface="Courier New" pitchFamily="49" charset="0"/>
                <a:cs typeface="Courier New" pitchFamily="49" charset="0"/>
              </a:rPr>
              <a:t>product_example_name</a:t>
            </a:r>
            <a:r>
              <a:rPr lang="en-US" sz="1604">
                <a:latin typeface="Courier New" pitchFamily="49" charset="0"/>
                <a:cs typeface="Courier New" pitchFamily="49" charset="0"/>
              </a:rPr>
              <a:t>.</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963084" y="1914529"/>
            <a:ext cx="10363200" cy="1362075"/>
          </a:xfrm>
        </p:spPr>
        <p:txBody>
          <a:bodyPr anchor="t"/>
          <a:lstStyle>
            <a:lvl1pPr algn="ctr">
              <a:defRPr sz="3200" b="0" cap="none">
                <a:solidFill>
                  <a:schemeClr val="tx2"/>
                </a:solidFill>
              </a:defRPr>
            </a:lvl1pPr>
          </a:lstStyle>
          <a:p>
            <a:r>
              <a:rPr lang="en-US"/>
              <a:t>Click to edit Section Header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lvl1pPr>
              <a:defRPr>
                <a:solidFill>
                  <a:schemeClr val="tx2"/>
                </a:solidFill>
              </a:defRPr>
            </a:lvl1pPr>
          </a:lstStyle>
          <a:p>
            <a:r>
              <a:rPr lang="en-US"/>
              <a:t>Click to edit Master title style</a:t>
            </a:r>
          </a:p>
        </p:txBody>
      </p:sp>
      <p:sp>
        <p:nvSpPr>
          <p:cNvPr id="3" name="LeftContent"/>
          <p:cNvSpPr>
            <a:spLocks noGrp="1"/>
          </p:cNvSpPr>
          <p:nvPr>
            <p:ph sz="half" idx="1"/>
          </p:nvPr>
        </p:nvSpPr>
        <p:spPr>
          <a:xfrm>
            <a:off x="609602" y="1600200"/>
            <a:ext cx="5181600" cy="4648199"/>
          </a:xfrm>
        </p:spPr>
        <p:txBody>
          <a:bodyPr/>
          <a:lstStyle>
            <a:lvl1pPr>
              <a:defRPr sz="2400"/>
            </a:lvl1pPr>
            <a:lvl2pPr>
              <a:defRPr sz="2000"/>
            </a:lvl2pPr>
            <a:lvl3pPr>
              <a:defRPr sz="1604"/>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p:txBody>
      </p:sp>
      <p:sp>
        <p:nvSpPr>
          <p:cNvPr id="4" name="RightContent"/>
          <p:cNvSpPr>
            <a:spLocks noGrp="1"/>
          </p:cNvSpPr>
          <p:nvPr>
            <p:ph sz="half" idx="2"/>
          </p:nvPr>
        </p:nvSpPr>
        <p:spPr>
          <a:xfrm>
            <a:off x="6197602" y="1600200"/>
            <a:ext cx="5181600" cy="4648199"/>
          </a:xfrm>
        </p:spPr>
        <p:txBody>
          <a:bodyPr/>
          <a:lstStyle>
            <a:lvl1pPr>
              <a:defRPr sz="2400"/>
            </a:lvl1pPr>
            <a:lvl2pPr>
              <a:defRPr sz="2000"/>
            </a:lvl2pPr>
            <a:lvl3pPr>
              <a:defRPr sz="1604"/>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Content"/>
          <p:cNvSpPr txBox="1">
            <a:spLocks noChangeArrowheads="1"/>
          </p:cNvSpPr>
          <p:nvPr userDrawn="1"/>
        </p:nvSpPr>
        <p:spPr bwMode="auto">
          <a:xfrm>
            <a:off x="607484" y="1600200"/>
            <a:ext cx="10765536" cy="4648200"/>
          </a:xfrm>
          <a:prstGeom prst="rect">
            <a:avLst/>
          </a:prstGeom>
          <a:noFill/>
          <a:ln w="9525">
            <a:noFill/>
            <a:miter lim="800000"/>
            <a:headEnd/>
            <a:tailEnd/>
          </a:ln>
          <a:effectLst/>
        </p:spPr>
        <p:txBody>
          <a:bodyPr wrap="none"/>
          <a:lstStyle/>
          <a:p>
            <a:pPr marL="342164" lvl="0" indent="-342164">
              <a:buClr>
                <a:schemeClr val="tx2"/>
              </a:buClr>
              <a:buSzPct val="75000"/>
              <a:buFont typeface="Wingdings" pitchFamily="2" charset="2"/>
              <a:buChar char="§"/>
              <a:tabLst>
                <a:tab pos="458340" algn="l"/>
              </a:tabLst>
            </a:pPr>
            <a:r>
              <a:rPr lang="en-US" sz="2400">
                <a:latin typeface="Arial" pitchFamily="34" charset="0"/>
                <a:cs typeface="Arial" pitchFamily="34" charset="0"/>
              </a:rPr>
              <a:t>Edit</a:t>
            </a:r>
            <a:r>
              <a:rPr lang="en-US" sz="2400" baseline="0">
                <a:latin typeface="Arial" pitchFamily="34" charset="0"/>
                <a:cs typeface="Arial" pitchFamily="34" charset="0"/>
              </a:rPr>
              <a:t> in Slide Master view to e</a:t>
            </a:r>
            <a:r>
              <a:rPr lang="en-US" sz="2400">
                <a:latin typeface="Arial" pitchFamily="34" charset="0"/>
                <a:cs typeface="Arial" pitchFamily="34" charset="0"/>
              </a:rPr>
              <a:t>nter agenda items</a:t>
            </a:r>
          </a:p>
          <a:p>
            <a:pPr marL="342164" lvl="0" indent="-342164">
              <a:buClr>
                <a:schemeClr val="tx2"/>
              </a:buClr>
              <a:buSzPct val="75000"/>
              <a:buFont typeface="Wingdings" pitchFamily="2" charset="2"/>
              <a:buChar char="§"/>
              <a:tabLst>
                <a:tab pos="458340" algn="l"/>
              </a:tabLst>
            </a:pPr>
            <a:r>
              <a:rPr lang="en-US" sz="2400">
                <a:latin typeface="Arial" pitchFamily="34" charset="0"/>
                <a:cs typeface="Arial" pitchFamily="34" charset="0"/>
              </a:rPr>
              <a:t>Bullet 2</a:t>
            </a:r>
          </a:p>
          <a:p>
            <a:pPr marL="342164" lvl="0" indent="-342164">
              <a:buClr>
                <a:schemeClr val="tx2"/>
              </a:buClr>
              <a:buSzPct val="75000"/>
              <a:buFont typeface="Wingdings" pitchFamily="2" charset="2"/>
              <a:buChar char="§"/>
              <a:tabLst>
                <a:tab pos="458340" algn="l"/>
              </a:tabLst>
            </a:pPr>
            <a:r>
              <a:rPr lang="en-US" sz="2400">
                <a:latin typeface="Arial" pitchFamily="34" charset="0"/>
                <a:cs typeface="Arial" pitchFamily="34" charset="0"/>
              </a:rPr>
              <a:t>Bullet</a:t>
            </a:r>
            <a:r>
              <a:rPr lang="en-US" sz="2400" baseline="0">
                <a:latin typeface="Arial" pitchFamily="34" charset="0"/>
                <a:cs typeface="Arial" pitchFamily="34" charset="0"/>
              </a:rPr>
              <a:t> 3</a:t>
            </a:r>
          </a:p>
          <a:p>
            <a:pPr marL="342164" lvl="0" indent="-342164">
              <a:buClr>
                <a:schemeClr val="tx2"/>
              </a:buClr>
              <a:buSzPct val="75000"/>
              <a:buFont typeface="Wingdings" pitchFamily="2" charset="2"/>
              <a:buChar char="§"/>
              <a:tabLst>
                <a:tab pos="458340" algn="l"/>
              </a:tabLst>
            </a:pPr>
            <a:r>
              <a:rPr lang="en-US" sz="2400" baseline="0">
                <a:latin typeface="Arial" pitchFamily="34" charset="0"/>
                <a:cs typeface="Arial" pitchFamily="34" charset="0"/>
              </a:rPr>
              <a:t>Bullet 4</a:t>
            </a:r>
          </a:p>
          <a:p>
            <a:pPr marL="342164" lvl="0" indent="-342164">
              <a:buClr>
                <a:schemeClr val="tx2"/>
              </a:buClr>
              <a:buSzPct val="75000"/>
              <a:buFont typeface="Wingdings" pitchFamily="2" charset="2"/>
              <a:buChar char="§"/>
              <a:tabLst>
                <a:tab pos="458340" algn="l"/>
              </a:tabLst>
            </a:pPr>
            <a:endParaRPr lang="en-US" sz="2400">
              <a:latin typeface="Arial" pitchFamily="34" charset="0"/>
              <a:cs typeface="Arial" pitchFamily="34" charset="0"/>
            </a:endParaRPr>
          </a:p>
        </p:txBody>
      </p:sp>
      <p:sp>
        <p:nvSpPr>
          <p:cNvPr id="5" name="Title"/>
          <p:cNvSpPr txBox="1">
            <a:spLocks noChangeArrowheads="1"/>
          </p:cNvSpPr>
          <p:nvPr userDrawn="1"/>
        </p:nvSpPr>
        <p:spPr bwMode="auto">
          <a:xfrm>
            <a:off x="607484" y="464695"/>
            <a:ext cx="10765536" cy="1143000"/>
          </a:xfrm>
          <a:prstGeom prst="rect">
            <a:avLst/>
          </a:prstGeom>
          <a:noFill/>
          <a:ln w="9525">
            <a:noFill/>
            <a:miter lim="800000"/>
            <a:headEnd/>
            <a:tailEnd/>
          </a:ln>
          <a:effectLst/>
        </p:spPr>
        <p:txBody>
          <a:bodyPr wrap="none"/>
          <a:lstStyle/>
          <a:p>
            <a:pPr marL="0" marR="0" indent="0" algn="l" defTabSz="916680" rtl="0" eaLnBrk="1" fontAlgn="auto" latinLnBrk="0" hangingPunct="1">
              <a:lnSpc>
                <a:spcPct val="100000"/>
              </a:lnSpc>
              <a:spcBef>
                <a:spcPts val="0"/>
              </a:spcBef>
              <a:spcAft>
                <a:spcPts val="0"/>
              </a:spcAft>
              <a:buClrTx/>
              <a:buSzTx/>
              <a:buFontTx/>
              <a:buNone/>
              <a:tabLst/>
              <a:defRPr/>
            </a:pPr>
            <a:r>
              <a:rPr lang="en-US" sz="2800" b="0">
                <a:solidFill>
                  <a:schemeClr val="tx2"/>
                </a:solidFill>
                <a:latin typeface="Arial" pitchFamily="34" charset="0"/>
                <a:cs typeface="Arial" pitchFamily="34" charset="0"/>
              </a:rPr>
              <a:t>Edit in Slide</a:t>
            </a:r>
            <a:r>
              <a:rPr lang="en-US" sz="2800" b="0" baseline="0">
                <a:solidFill>
                  <a:schemeClr val="tx2"/>
                </a:solidFill>
                <a:latin typeface="Arial" pitchFamily="34" charset="0"/>
                <a:cs typeface="Arial" pitchFamily="34" charset="0"/>
              </a:rPr>
              <a:t> Master view to e</a:t>
            </a:r>
            <a:r>
              <a:rPr lang="en-US" sz="2800" b="0">
                <a:solidFill>
                  <a:schemeClr val="tx2"/>
                </a:solidFill>
                <a:latin typeface="Arial" pitchFamily="34" charset="0"/>
                <a:cs typeface="Arial" pitchFamily="34" charset="0"/>
              </a:rPr>
              <a:t>nter agenda</a:t>
            </a:r>
            <a:r>
              <a:rPr lang="en-US" sz="2800" b="0" baseline="0">
                <a:solidFill>
                  <a:schemeClr val="tx2"/>
                </a:solidFill>
                <a:latin typeface="Arial" pitchFamily="34" charset="0"/>
                <a:cs typeface="Arial" pitchFamily="34" charset="0"/>
              </a:rPr>
              <a:t> title</a:t>
            </a:r>
            <a:endParaRPr lang="en-US" sz="2800" b="0">
              <a:solidFill>
                <a:schemeClr val="tx2"/>
              </a:solidFill>
              <a:latin typeface="Arial" pitchFamily="34" charset="0"/>
              <a:cs typeface="Arial"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a:prstGeom prst="rect">
            <a:avLst/>
          </a:prstGeom>
        </p:spPr>
        <p:txBody>
          <a:bodyPr vert="horz" lIns="91440" tIns="45720" rIns="91440" bIns="45720" rtlCol="0" anchor="t" anchorCtr="0">
            <a:noAutofit/>
          </a:bodyPr>
          <a:lstStyle/>
          <a:p>
            <a:r>
              <a:rPr lang="en-US"/>
              <a:t>Click to edit Master title style</a:t>
            </a:r>
          </a:p>
        </p:txBody>
      </p:sp>
      <p:sp>
        <p:nvSpPr>
          <p:cNvPr id="3" name="Content"/>
          <p:cNvSpPr>
            <a:spLocks noGrp="1"/>
          </p:cNvSpPr>
          <p:nvPr>
            <p:ph type="body" idx="1"/>
          </p:nvPr>
        </p:nvSpPr>
        <p:spPr>
          <a:xfrm>
            <a:off x="609602" y="1600200"/>
            <a:ext cx="10769600" cy="4648200"/>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p:txBody>
      </p:sp>
      <p:sp>
        <p:nvSpPr>
          <p:cNvPr id="8" name="SlideNumber"/>
          <p:cNvSpPr/>
          <p:nvPr/>
        </p:nvSpPr>
        <p:spPr>
          <a:xfrm>
            <a:off x="11582400" y="6484954"/>
            <a:ext cx="609600" cy="381001"/>
          </a:xfrm>
          <a:prstGeom prst="rect">
            <a:avLst/>
          </a:prstGeom>
          <a:noFill/>
          <a:ln w="12700">
            <a:noFill/>
          </a:ln>
        </p:spPr>
        <p:txBody>
          <a:bodyPr wrap="square" anchor="ctr">
            <a:noAutofit/>
          </a:bodyPr>
          <a:lstStyle/>
          <a:p>
            <a:pPr algn="ctr"/>
            <a:fld id="{47FBD1EF-0801-4063-B668-C71608ACC70F}" type="slidenum">
              <a:rPr kumimoji="0" lang="en-US" sz="1203" b="1" i="0" u="none" strike="noStrike" kern="1200" cap="none" spc="0" normalizeH="0" baseline="0" noProof="0" smtClean="0">
                <a:ln>
                  <a:noFill/>
                </a:ln>
                <a:solidFill>
                  <a:schemeClr val="tx2"/>
                </a:solidFill>
                <a:effectLst/>
                <a:uLnTx/>
                <a:uFillTx/>
                <a:latin typeface="Arial" pitchFamily="34" charset="0"/>
                <a:ea typeface="+mn-ea"/>
                <a:cs typeface="Arial" pitchFamily="34" charset="0"/>
              </a:rPr>
              <a:pPr algn="ctr"/>
              <a:t>‹#›</a:t>
            </a:fld>
            <a:endParaRPr lang="en-US" sz="1203" b="1">
              <a:solidFill>
                <a:schemeClr val="tx2"/>
              </a:solidFill>
            </a:endParaRPr>
          </a:p>
        </p:txBody>
      </p:sp>
      <p:pic>
        <p:nvPicPr>
          <p:cNvPr id="12" name="Logo" descr="logo647.png"/>
          <p:cNvPicPr>
            <a:picLocks noChangeAspect="1"/>
          </p:cNvPicPr>
          <p:nvPr/>
        </p:nvPicPr>
        <p:blipFill>
          <a:blip r:embed="rId10" cstate="print"/>
          <a:stretch>
            <a:fillRect/>
          </a:stretch>
        </p:blipFill>
        <p:spPr>
          <a:xfrm>
            <a:off x="10679339" y="23675"/>
            <a:ext cx="1327516" cy="360269"/>
          </a:xfrm>
          <a:prstGeom prst="rect">
            <a:avLst/>
          </a:prstGeom>
          <a:noFill/>
          <a:ln>
            <a:noFill/>
          </a:ln>
        </p:spPr>
      </p:pic>
      <p:cxnSp>
        <p:nvCxnSpPr>
          <p:cNvPr id="13" name="Line"/>
          <p:cNvCxnSpPr/>
          <p:nvPr/>
        </p:nvCxnSpPr>
        <p:spPr>
          <a:xfrm rot="10800000" flipV="1">
            <a:off x="229170" y="176521"/>
            <a:ext cx="10297392" cy="211602"/>
          </a:xfrm>
          <a:prstGeom prst="bentConnector3">
            <a:avLst>
              <a:gd name="adj1" fmla="val 100013"/>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9" r:id="rId4"/>
    <p:sldLayoutId id="2147483663" r:id="rId5"/>
    <p:sldLayoutId id="2147483651" r:id="rId6"/>
    <p:sldLayoutId id="2147483652" r:id="rId7"/>
    <p:sldLayoutId id="2147483664" r:id="rId8"/>
  </p:sldLayoutIdLst>
  <p:hf hdr="0" ftr="0" dt="0"/>
  <p:txStyles>
    <p:titleStyle>
      <a:lvl1pPr algn="l" defTabSz="916680" rtl="0" eaLnBrk="1" latinLnBrk="0" hangingPunct="1">
        <a:spcBef>
          <a:spcPct val="0"/>
        </a:spcBef>
        <a:buNone/>
        <a:defRPr sz="2800" b="0" kern="1200">
          <a:solidFill>
            <a:schemeClr val="tx2"/>
          </a:solidFill>
          <a:latin typeface="Arial" pitchFamily="34" charset="0"/>
          <a:ea typeface="+mj-ea"/>
          <a:cs typeface="Arial" pitchFamily="34" charset="0"/>
        </a:defRPr>
      </a:lvl1pPr>
    </p:titleStyle>
    <p:bodyStyle>
      <a:lvl1pPr marL="343755" indent="-343755" algn="l" defTabSz="91668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4802" indent="-286462" algn="l" defTabSz="916680" rtl="0" eaLnBrk="1" latinLnBrk="0" hangingPunct="1">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5850" indent="-229170" algn="l" defTabSz="916680"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4190" indent="-229170" algn="l" defTabSz="916680" rtl="0" eaLnBrk="1" latinLnBrk="0" hangingPunct="1">
        <a:spcBef>
          <a:spcPct val="20000"/>
        </a:spcBef>
        <a:buFont typeface="Arial" pitchFamily="34" charset="0"/>
        <a:buNone/>
        <a:defRPr sz="1604" kern="1200">
          <a:solidFill>
            <a:schemeClr val="tx1"/>
          </a:solidFill>
          <a:latin typeface="Arial" pitchFamily="34" charset="0"/>
          <a:ea typeface="+mn-ea"/>
          <a:cs typeface="Arial" pitchFamily="34" charset="0"/>
        </a:defRPr>
      </a:lvl4pPr>
      <a:lvl5pPr marL="2062531" indent="-229170" algn="l" defTabSz="916680" rtl="0" eaLnBrk="1" latinLnBrk="0" hangingPunct="1">
        <a:spcBef>
          <a:spcPct val="20000"/>
        </a:spcBef>
        <a:buClr>
          <a:schemeClr val="tx2"/>
        </a:buClr>
        <a:buFont typeface="Arial" pitchFamily="34" charset="0"/>
        <a:buChar char="»"/>
        <a:defRPr sz="1404" kern="1200">
          <a:solidFill>
            <a:schemeClr val="tx1"/>
          </a:solidFill>
          <a:latin typeface="Arial" pitchFamily="34" charset="0"/>
          <a:ea typeface="+mn-ea"/>
          <a:cs typeface="Arial" pitchFamily="34" charset="0"/>
        </a:defRPr>
      </a:lvl5pPr>
      <a:lvl6pPr marL="252087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1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55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89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9pPr>
    </p:bodyStyle>
    <p:otherStyle>
      <a:defPPr>
        <a:defRPr lang="en-US"/>
      </a:defPPr>
      <a:lvl1pPr marL="0" algn="l" defTabSz="916680" rtl="0" eaLnBrk="1" latinLnBrk="0" hangingPunct="1">
        <a:defRPr sz="1805" kern="1200">
          <a:solidFill>
            <a:schemeClr val="tx1"/>
          </a:solidFill>
          <a:latin typeface="+mn-lt"/>
          <a:ea typeface="+mn-ea"/>
          <a:cs typeface="+mn-cs"/>
        </a:defRPr>
      </a:lvl1pPr>
      <a:lvl2pPr marL="458340" algn="l" defTabSz="916680" rtl="0" eaLnBrk="1" latinLnBrk="0" hangingPunct="1">
        <a:defRPr sz="1805" kern="1200">
          <a:solidFill>
            <a:schemeClr val="tx1"/>
          </a:solidFill>
          <a:latin typeface="+mn-lt"/>
          <a:ea typeface="+mn-ea"/>
          <a:cs typeface="+mn-cs"/>
        </a:defRPr>
      </a:lvl2pPr>
      <a:lvl3pPr marL="916680" algn="l" defTabSz="916680" rtl="0" eaLnBrk="1" latinLnBrk="0" hangingPunct="1">
        <a:defRPr sz="1805" kern="1200">
          <a:solidFill>
            <a:schemeClr val="tx1"/>
          </a:solidFill>
          <a:latin typeface="+mn-lt"/>
          <a:ea typeface="+mn-ea"/>
          <a:cs typeface="+mn-cs"/>
        </a:defRPr>
      </a:lvl3pPr>
      <a:lvl4pPr marL="1375020" algn="l" defTabSz="916680" rtl="0" eaLnBrk="1" latinLnBrk="0" hangingPunct="1">
        <a:defRPr sz="1805" kern="1200">
          <a:solidFill>
            <a:schemeClr val="tx1"/>
          </a:solidFill>
          <a:latin typeface="+mn-lt"/>
          <a:ea typeface="+mn-ea"/>
          <a:cs typeface="+mn-cs"/>
        </a:defRPr>
      </a:lvl4pPr>
      <a:lvl5pPr marL="1833361" algn="l" defTabSz="916680" rtl="0" eaLnBrk="1" latinLnBrk="0" hangingPunct="1">
        <a:defRPr sz="1805" kern="1200">
          <a:solidFill>
            <a:schemeClr val="tx1"/>
          </a:solidFill>
          <a:latin typeface="+mn-lt"/>
          <a:ea typeface="+mn-ea"/>
          <a:cs typeface="+mn-cs"/>
        </a:defRPr>
      </a:lvl5pPr>
      <a:lvl6pPr marL="2291701" algn="l" defTabSz="916680" rtl="0" eaLnBrk="1" latinLnBrk="0" hangingPunct="1">
        <a:defRPr sz="1805" kern="1200">
          <a:solidFill>
            <a:schemeClr val="tx1"/>
          </a:solidFill>
          <a:latin typeface="+mn-lt"/>
          <a:ea typeface="+mn-ea"/>
          <a:cs typeface="+mn-cs"/>
        </a:defRPr>
      </a:lvl6pPr>
      <a:lvl7pPr marL="2750041" algn="l" defTabSz="916680" rtl="0" eaLnBrk="1" latinLnBrk="0" hangingPunct="1">
        <a:defRPr sz="1805" kern="1200">
          <a:solidFill>
            <a:schemeClr val="tx1"/>
          </a:solidFill>
          <a:latin typeface="+mn-lt"/>
          <a:ea typeface="+mn-ea"/>
          <a:cs typeface="+mn-cs"/>
        </a:defRPr>
      </a:lvl7pPr>
      <a:lvl8pPr marL="3208381" algn="l" defTabSz="916680" rtl="0" eaLnBrk="1" latinLnBrk="0" hangingPunct="1">
        <a:defRPr sz="1805" kern="1200">
          <a:solidFill>
            <a:schemeClr val="tx1"/>
          </a:solidFill>
          <a:latin typeface="+mn-lt"/>
          <a:ea typeface="+mn-ea"/>
          <a:cs typeface="+mn-cs"/>
        </a:defRPr>
      </a:lvl8pPr>
      <a:lvl9pPr marL="3666721" algn="l" defTabSz="916680" rtl="0" eaLnBrk="1" latinLnBrk="0" hangingPunct="1">
        <a:defRPr sz="18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svg"/><Relationship Id="rId9"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21.tiff"/><Relationship Id="rId13" Type="http://schemas.openxmlformats.org/officeDocument/2006/relationships/image" Target="../media/image26.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jpeg"/><Relationship Id="rId17" Type="http://schemas.openxmlformats.org/officeDocument/2006/relationships/image" Target="../media/image30.jpeg"/><Relationship Id="rId2" Type="http://schemas.openxmlformats.org/officeDocument/2006/relationships/notesSlide" Target="../notesSlides/notesSlide2.xml"/><Relationship Id="rId16"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jpeg"/><Relationship Id="rId15" Type="http://schemas.openxmlformats.org/officeDocument/2006/relationships/image" Target="../media/image2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 Id="rId14" Type="http://schemas.openxmlformats.org/officeDocument/2006/relationships/image" Target="../media/image27.jpe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2.tiff"/></Relationships>
</file>

<file path=ppt/slides/_rels/slide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44.jpeg"/><Relationship Id="rId7" Type="http://schemas.openxmlformats.org/officeDocument/2006/relationships/image" Target="../media/image48.jpeg"/><Relationship Id="rId12" Type="http://schemas.openxmlformats.org/officeDocument/2006/relationships/image" Target="../media/image53.jpeg"/><Relationship Id="rId17" Type="http://schemas.openxmlformats.org/officeDocument/2006/relationships/image" Target="../media/image58.jpeg"/><Relationship Id="rId2" Type="http://schemas.openxmlformats.org/officeDocument/2006/relationships/image" Target="../media/image43.jpeg"/><Relationship Id="rId16"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5" Type="http://schemas.openxmlformats.org/officeDocument/2006/relationships/image" Target="../media/image5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55.jpeg"/></Relationships>
</file>

<file path=ppt/slides/_rels/slide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3.sv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svg"/><Relationship Id="rId10" Type="http://schemas.openxmlformats.org/officeDocument/2006/relationships/image" Target="../media/image66.jpeg"/><Relationship Id="rId4" Type="http://schemas.openxmlformats.org/officeDocument/2006/relationships/image" Target="../media/image60.png"/><Relationship Id="rId9" Type="http://schemas.openxmlformats.org/officeDocument/2006/relationships/image" Target="../media/image65.svg"/></Relationships>
</file>

<file path=ppt/slides/_rels/slide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7FE769-FB5D-C048-A2B9-993DBCE8F716}"/>
              </a:ext>
            </a:extLst>
          </p:cNvPr>
          <p:cNvSpPr/>
          <p:nvPr/>
        </p:nvSpPr>
        <p:spPr>
          <a:xfrm>
            <a:off x="8805079" y="3021824"/>
            <a:ext cx="3014388" cy="2463516"/>
          </a:xfrm>
          <a:prstGeom prst="rect">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92"/>
          </a:p>
        </p:txBody>
      </p:sp>
      <p:sp>
        <p:nvSpPr>
          <p:cNvPr id="6" name="Rectangle 5">
            <a:extLst>
              <a:ext uri="{FF2B5EF4-FFF2-40B4-BE49-F238E27FC236}">
                <a16:creationId xmlns:a16="http://schemas.microsoft.com/office/drawing/2014/main" id="{FA6B3309-729C-3343-8344-9595D52170EB}"/>
              </a:ext>
            </a:extLst>
          </p:cNvPr>
          <p:cNvSpPr/>
          <p:nvPr/>
        </p:nvSpPr>
        <p:spPr>
          <a:xfrm>
            <a:off x="4750293" y="-1316781"/>
            <a:ext cx="2256655" cy="1171946"/>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92"/>
          </a:p>
        </p:txBody>
      </p:sp>
      <p:sp>
        <p:nvSpPr>
          <p:cNvPr id="7" name="TextBox 6">
            <a:extLst>
              <a:ext uri="{FF2B5EF4-FFF2-40B4-BE49-F238E27FC236}">
                <a16:creationId xmlns:a16="http://schemas.microsoft.com/office/drawing/2014/main" id="{EC518232-C2D8-BF4F-8843-E05615B026F6}"/>
              </a:ext>
            </a:extLst>
          </p:cNvPr>
          <p:cNvSpPr txBox="1"/>
          <p:nvPr/>
        </p:nvSpPr>
        <p:spPr>
          <a:xfrm>
            <a:off x="4750292" y="-824381"/>
            <a:ext cx="2264837" cy="230832"/>
          </a:xfrm>
          <a:prstGeom prst="rect">
            <a:avLst/>
          </a:prstGeom>
          <a:noFill/>
        </p:spPr>
        <p:txBody>
          <a:bodyPr wrap="square" rtlCol="0">
            <a:spAutoFit/>
          </a:bodyPr>
          <a:lstStyle/>
          <a:p>
            <a:pPr algn="ctr"/>
            <a:r>
              <a:rPr lang="en-US" sz="900"/>
              <a:t>[Insert university/institution logo here.]</a:t>
            </a:r>
          </a:p>
        </p:txBody>
      </p:sp>
      <p:sp>
        <p:nvSpPr>
          <p:cNvPr id="8" name="TextBox 7">
            <a:extLst>
              <a:ext uri="{FF2B5EF4-FFF2-40B4-BE49-F238E27FC236}">
                <a16:creationId xmlns:a16="http://schemas.microsoft.com/office/drawing/2014/main" id="{05972499-15EF-484A-94D1-7A40541D383A}"/>
              </a:ext>
            </a:extLst>
          </p:cNvPr>
          <p:cNvSpPr txBox="1"/>
          <p:nvPr/>
        </p:nvSpPr>
        <p:spPr>
          <a:xfrm>
            <a:off x="661132" y="3289092"/>
            <a:ext cx="7198078" cy="830997"/>
          </a:xfrm>
          <a:prstGeom prst="rect">
            <a:avLst/>
          </a:prstGeom>
          <a:noFill/>
        </p:spPr>
        <p:txBody>
          <a:bodyPr wrap="square" rtlCol="0">
            <a:spAutoFit/>
          </a:bodyPr>
          <a:lstStyle/>
          <a:p>
            <a:r>
              <a:rPr lang="en-US" sz="1600">
                <a:highlight>
                  <a:srgbClr val="FFFF00"/>
                </a:highlight>
              </a:rPr>
              <a:t>[insert name of university/institution]</a:t>
            </a:r>
            <a:r>
              <a:rPr lang="en-US" sz="1600"/>
              <a:t> now offers a Campus-Wide License that provides unlimited use of MATLAB and Simulink to all students, faculty, staff, and researchers, on and off campus, on any device.  </a:t>
            </a:r>
          </a:p>
        </p:txBody>
      </p:sp>
      <p:sp>
        <p:nvSpPr>
          <p:cNvPr id="9" name="TextBox 8">
            <a:extLst>
              <a:ext uri="{FF2B5EF4-FFF2-40B4-BE49-F238E27FC236}">
                <a16:creationId xmlns:a16="http://schemas.microsoft.com/office/drawing/2014/main" id="{6E8940EA-60C8-F14F-865B-A1D3CD907BE3}"/>
              </a:ext>
            </a:extLst>
          </p:cNvPr>
          <p:cNvSpPr txBox="1"/>
          <p:nvPr/>
        </p:nvSpPr>
        <p:spPr>
          <a:xfrm>
            <a:off x="661131" y="4250894"/>
            <a:ext cx="7093907" cy="1154675"/>
          </a:xfrm>
          <a:prstGeom prst="rect">
            <a:avLst/>
          </a:prstGeom>
          <a:noFill/>
        </p:spPr>
        <p:txBody>
          <a:bodyPr wrap="square" rtlCol="0">
            <a:spAutoFit/>
          </a:bodyPr>
          <a:lstStyle/>
          <a:p>
            <a:pPr fontAlgn="base">
              <a:lnSpc>
                <a:spcPct val="150000"/>
              </a:lnSpc>
            </a:pPr>
            <a:r>
              <a:rPr lang="en-US" sz="1600"/>
              <a:t>Gain access to:</a:t>
            </a:r>
          </a:p>
          <a:p>
            <a:pPr marL="285750" lvl="0" indent="-285750" fontAlgn="base">
              <a:lnSpc>
                <a:spcPct val="150000"/>
              </a:lnSpc>
              <a:buFont typeface="Arial" panose="020B0604020202020204" pitchFamily="34" charset="0"/>
              <a:buChar char="•"/>
            </a:pPr>
            <a:r>
              <a:rPr lang="en-US" sz="1600"/>
              <a:t>The same tools used by engineers and scientists</a:t>
            </a:r>
          </a:p>
          <a:p>
            <a:pPr marL="285750" lvl="0" indent="-285750" fontAlgn="base">
              <a:lnSpc>
                <a:spcPct val="150000"/>
              </a:lnSpc>
              <a:buFont typeface="Arial" panose="020B0604020202020204" pitchFamily="34" charset="0"/>
              <a:buChar char="•"/>
            </a:pPr>
            <a:r>
              <a:rPr lang="en-US" sz="1600"/>
              <a:t>Resources to increase MATLAB proficiency and complete assignments</a:t>
            </a:r>
          </a:p>
        </p:txBody>
      </p:sp>
      <p:pic>
        <p:nvPicPr>
          <p:cNvPr id="12" name="Picture 11">
            <a:extLst>
              <a:ext uri="{FF2B5EF4-FFF2-40B4-BE49-F238E27FC236}">
                <a16:creationId xmlns:a16="http://schemas.microsoft.com/office/drawing/2014/main" id="{E22EC90F-638D-AD4B-AFED-1D5AB2679889}"/>
              </a:ext>
            </a:extLst>
          </p:cNvPr>
          <p:cNvPicPr>
            <a:picLocks noChangeAspect="1"/>
          </p:cNvPicPr>
          <p:nvPr/>
        </p:nvPicPr>
        <p:blipFill>
          <a:blip r:embed="rId2"/>
          <a:stretch>
            <a:fillRect/>
          </a:stretch>
        </p:blipFill>
        <p:spPr>
          <a:xfrm>
            <a:off x="8805079" y="5890000"/>
            <a:ext cx="2892543" cy="512691"/>
          </a:xfrm>
          <a:prstGeom prst="rect">
            <a:avLst/>
          </a:prstGeom>
        </p:spPr>
      </p:pic>
      <p:pic>
        <p:nvPicPr>
          <p:cNvPr id="15" name="Picture 14">
            <a:extLst>
              <a:ext uri="{FF2B5EF4-FFF2-40B4-BE49-F238E27FC236}">
                <a16:creationId xmlns:a16="http://schemas.microsoft.com/office/drawing/2014/main" id="{6A7195A8-B270-5F49-A330-82438AE315B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44" y="2278"/>
            <a:ext cx="12201144" cy="27424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19728BA-D02F-5641-A363-5D6159C61286}"/>
              </a:ext>
            </a:extLst>
          </p:cNvPr>
          <p:cNvPicPr>
            <a:picLocks noChangeAspect="1"/>
          </p:cNvPicPr>
          <p:nvPr/>
        </p:nvPicPr>
        <p:blipFill>
          <a:blip r:embed="rId4"/>
          <a:stretch>
            <a:fillRect/>
          </a:stretch>
        </p:blipFill>
        <p:spPr>
          <a:xfrm>
            <a:off x="661131" y="707359"/>
            <a:ext cx="4010826" cy="1497921"/>
          </a:xfrm>
          <a:prstGeom prst="rect">
            <a:avLst/>
          </a:prstGeom>
        </p:spPr>
      </p:pic>
      <p:sp>
        <p:nvSpPr>
          <p:cNvPr id="19" name="TextBox 18">
            <a:extLst>
              <a:ext uri="{FF2B5EF4-FFF2-40B4-BE49-F238E27FC236}">
                <a16:creationId xmlns:a16="http://schemas.microsoft.com/office/drawing/2014/main" id="{7D257BC7-D429-3842-A9AA-93CB897B8CD2}"/>
              </a:ext>
            </a:extLst>
          </p:cNvPr>
          <p:cNvSpPr txBox="1"/>
          <p:nvPr/>
        </p:nvSpPr>
        <p:spPr>
          <a:xfrm>
            <a:off x="8805079" y="4120089"/>
            <a:ext cx="3014388" cy="261610"/>
          </a:xfrm>
          <a:prstGeom prst="rect">
            <a:avLst/>
          </a:prstGeom>
          <a:noFill/>
        </p:spPr>
        <p:txBody>
          <a:bodyPr wrap="square" rtlCol="0">
            <a:spAutoFit/>
          </a:bodyPr>
          <a:lstStyle/>
          <a:p>
            <a:pPr algn="ctr"/>
            <a:r>
              <a:rPr lang="en-US" sz="1100">
                <a:highlight>
                  <a:srgbClr val="FFFF00"/>
                </a:highlight>
              </a:rPr>
              <a:t>[insert university/institution logo]</a:t>
            </a:r>
          </a:p>
        </p:txBody>
      </p:sp>
      <p:sp>
        <p:nvSpPr>
          <p:cNvPr id="13" name="Rectangle 12">
            <a:extLst>
              <a:ext uri="{FF2B5EF4-FFF2-40B4-BE49-F238E27FC236}">
                <a16:creationId xmlns:a16="http://schemas.microsoft.com/office/drawing/2014/main" id="{E08ECC68-B3E8-4723-BE53-D73997BE1B00}"/>
              </a:ext>
            </a:extLst>
          </p:cNvPr>
          <p:cNvSpPr/>
          <p:nvPr/>
        </p:nvSpPr>
        <p:spPr>
          <a:xfrm>
            <a:off x="661131" y="5626305"/>
            <a:ext cx="6746240" cy="307777"/>
          </a:xfrm>
          <a:prstGeom prst="rect">
            <a:avLst/>
          </a:prstGeom>
        </p:spPr>
        <p:txBody>
          <a:bodyPr wrap="square">
            <a:spAutoFit/>
          </a:bodyPr>
          <a:lstStyle/>
          <a:p>
            <a:r>
              <a:rPr lang="en-US" sz="1400" b="1" i="1">
                <a:solidFill>
                  <a:srgbClr val="00A9E0"/>
                </a:solidFill>
                <a:highlight>
                  <a:srgbClr val="FFFF00"/>
                </a:highlight>
              </a:rPr>
              <a:t>[insert portal link]</a:t>
            </a:r>
          </a:p>
        </p:txBody>
      </p:sp>
    </p:spTree>
    <p:extLst>
      <p:ext uri="{BB962C8B-B14F-4D97-AF65-F5344CB8AC3E}">
        <p14:creationId xmlns:p14="http://schemas.microsoft.com/office/powerpoint/2010/main" val="3743941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97114F5B-5ABF-48C7-B003-4DC1C3AABE07}"/>
              </a:ext>
            </a:extLst>
          </p:cNvPr>
          <p:cNvGrpSpPr/>
          <p:nvPr/>
        </p:nvGrpSpPr>
        <p:grpSpPr>
          <a:xfrm>
            <a:off x="6139823" y="3938980"/>
            <a:ext cx="2593027" cy="1952936"/>
            <a:chOff x="3319985" y="4522345"/>
            <a:chExt cx="2593027" cy="1952936"/>
          </a:xfrm>
        </p:grpSpPr>
        <p:sp>
          <p:nvSpPr>
            <p:cNvPr id="24" name="Rectangle 23">
              <a:extLst>
                <a:ext uri="{FF2B5EF4-FFF2-40B4-BE49-F238E27FC236}">
                  <a16:creationId xmlns:a16="http://schemas.microsoft.com/office/drawing/2014/main" id="{24671191-5809-4A4D-A468-79965E19FD50}"/>
                </a:ext>
              </a:extLst>
            </p:cNvPr>
            <p:cNvSpPr/>
            <p:nvPr/>
          </p:nvSpPr>
          <p:spPr>
            <a:xfrm>
              <a:off x="3319985" y="5890506"/>
              <a:ext cx="2593027" cy="584775"/>
            </a:xfrm>
            <a:prstGeom prst="rect">
              <a:avLst/>
            </a:prstGeom>
          </p:spPr>
          <p:txBody>
            <a:bodyPr wrap="square" lIns="0" rIns="0">
              <a:spAutoFit/>
            </a:bodyPr>
            <a:lstStyle/>
            <a:p>
              <a:pPr algn="ctr">
                <a:spcAft>
                  <a:spcPts val="400"/>
                </a:spcAft>
                <a:tabLst>
                  <a:tab pos="1544638" algn="l"/>
                </a:tabLst>
              </a:pPr>
              <a:r>
                <a:rPr lang="en-US" sz="1600" b="1">
                  <a:solidFill>
                    <a:srgbClr val="636569"/>
                  </a:solidFill>
                  <a:latin typeface="Arial" panose="020B0604020202020204" pitchFamily="34" charset="0"/>
                </a:rPr>
                <a:t>All of the top 10</a:t>
              </a:r>
              <a:br>
                <a:rPr lang="en-US" sz="1600" b="1">
                  <a:solidFill>
                    <a:srgbClr val="636569"/>
                  </a:solidFill>
                  <a:latin typeface="Arial" panose="020B0604020202020204" pitchFamily="34" charset="0"/>
                </a:rPr>
              </a:br>
              <a:r>
                <a:rPr lang="en-US" sz="1600" b="1">
                  <a:solidFill>
                    <a:srgbClr val="636569"/>
                  </a:solidFill>
                  <a:latin typeface="Arial" panose="020B0604020202020204" pitchFamily="34" charset="0"/>
                </a:rPr>
                <a:t>aerospace companies</a:t>
              </a:r>
              <a:r>
                <a:rPr lang="en-US" sz="1200" baseline="40000">
                  <a:solidFill>
                    <a:srgbClr val="636569"/>
                  </a:solidFill>
                  <a:latin typeface="Arial" panose="020B0604020202020204" pitchFamily="34" charset="0"/>
                </a:rPr>
                <a:t>2</a:t>
              </a:r>
              <a:endParaRPr lang="en-US" sz="1200" b="1">
                <a:solidFill>
                  <a:srgbClr val="636569"/>
                </a:solidFill>
                <a:latin typeface="Arial" panose="020B0604020202020204" pitchFamily="34" charset="0"/>
              </a:endParaRPr>
            </a:p>
          </p:txBody>
        </p:sp>
        <p:pic>
          <p:nvPicPr>
            <p:cNvPr id="46" name="Graphic 45">
              <a:extLst>
                <a:ext uri="{FF2B5EF4-FFF2-40B4-BE49-F238E27FC236}">
                  <a16:creationId xmlns:a16="http://schemas.microsoft.com/office/drawing/2014/main" id="{17D396F7-D128-4C90-9C19-A91F338E6D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94340" y="4522345"/>
              <a:ext cx="1645920" cy="1645920"/>
            </a:xfrm>
            <a:prstGeom prst="rect">
              <a:avLst/>
            </a:prstGeom>
          </p:spPr>
        </p:pic>
      </p:grpSp>
      <p:pic>
        <p:nvPicPr>
          <p:cNvPr id="14" name="Picture 14" descr="Image result for blue origin space capsule">
            <a:extLst>
              <a:ext uri="{FF2B5EF4-FFF2-40B4-BE49-F238E27FC236}">
                <a16:creationId xmlns:a16="http://schemas.microsoft.com/office/drawing/2014/main" id="{BEEF197B-2428-41B6-92CA-CCBAF0DE0E4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8469" b="33572"/>
          <a:stretch/>
        </p:blipFill>
        <p:spPr bwMode="auto">
          <a:xfrm>
            <a:off x="-9144" y="849"/>
            <a:ext cx="12201144" cy="2745258"/>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BFD54B55-A170-4E37-AB95-3C3779F05DA6}"/>
              </a:ext>
            </a:extLst>
          </p:cNvPr>
          <p:cNvGrpSpPr/>
          <p:nvPr/>
        </p:nvGrpSpPr>
        <p:grpSpPr>
          <a:xfrm>
            <a:off x="3332043" y="3999993"/>
            <a:ext cx="2377440" cy="1910279"/>
            <a:chOff x="335265" y="4538387"/>
            <a:chExt cx="2377440" cy="1910279"/>
          </a:xfrm>
        </p:grpSpPr>
        <p:pic>
          <p:nvPicPr>
            <p:cNvPr id="3" name="Graphic 2">
              <a:extLst>
                <a:ext uri="{FF2B5EF4-FFF2-40B4-BE49-F238E27FC236}">
                  <a16:creationId xmlns:a16="http://schemas.microsoft.com/office/drawing/2014/main" id="{83D3F7E5-0C78-4C71-9CAB-5E6553379A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4397" y="4538387"/>
              <a:ext cx="1645920" cy="1645920"/>
            </a:xfrm>
            <a:prstGeom prst="rect">
              <a:avLst/>
            </a:prstGeom>
          </p:spPr>
        </p:pic>
        <p:sp>
          <p:nvSpPr>
            <p:cNvPr id="19" name="Rectangle 18">
              <a:extLst>
                <a:ext uri="{FF2B5EF4-FFF2-40B4-BE49-F238E27FC236}">
                  <a16:creationId xmlns:a16="http://schemas.microsoft.com/office/drawing/2014/main" id="{6BA2AE4F-58F3-469B-BDF6-F2D87314F088}"/>
                </a:ext>
              </a:extLst>
            </p:cNvPr>
            <p:cNvSpPr/>
            <p:nvPr/>
          </p:nvSpPr>
          <p:spPr>
            <a:xfrm>
              <a:off x="335265" y="5863891"/>
              <a:ext cx="2377440" cy="584775"/>
            </a:xfrm>
            <a:prstGeom prst="rect">
              <a:avLst/>
            </a:prstGeom>
          </p:spPr>
          <p:txBody>
            <a:bodyPr wrap="square" lIns="0" rIns="0">
              <a:spAutoFit/>
            </a:bodyPr>
            <a:lstStyle/>
            <a:p>
              <a:pPr algn="ctr">
                <a:spcAft>
                  <a:spcPts val="400"/>
                </a:spcAft>
                <a:tabLst>
                  <a:tab pos="1544638" algn="l"/>
                </a:tabLst>
              </a:pPr>
              <a:r>
                <a:rPr lang="en-US" sz="1600" b="1">
                  <a:solidFill>
                    <a:srgbClr val="636569"/>
                  </a:solidFill>
                  <a:latin typeface="Arial" panose="020B0604020202020204" pitchFamily="34" charset="0"/>
                </a:rPr>
                <a:t>The top 10</a:t>
              </a:r>
              <a:br>
                <a:rPr lang="en-US" sz="1600" b="1">
                  <a:solidFill>
                    <a:srgbClr val="636569"/>
                  </a:solidFill>
                  <a:latin typeface="Arial" panose="020B0604020202020204" pitchFamily="34" charset="0"/>
                </a:rPr>
              </a:br>
              <a:r>
                <a:rPr lang="en-US" sz="1600" b="1">
                  <a:solidFill>
                    <a:srgbClr val="636569"/>
                  </a:solidFill>
                  <a:latin typeface="Arial" panose="020B0604020202020204" pitchFamily="34" charset="0"/>
                </a:rPr>
                <a:t>auto manufacturers</a:t>
              </a:r>
              <a:r>
                <a:rPr lang="en-US" sz="1200" baseline="40000">
                  <a:solidFill>
                    <a:srgbClr val="636569"/>
                  </a:solidFill>
                  <a:latin typeface="Arial" panose="020B0604020202020204" pitchFamily="34" charset="0"/>
                </a:rPr>
                <a:t>1</a:t>
              </a:r>
              <a:endParaRPr lang="en-US" sz="1600" baseline="40000">
                <a:solidFill>
                  <a:srgbClr val="636569"/>
                </a:solidFill>
                <a:latin typeface="Arial" panose="020B0604020202020204" pitchFamily="34" charset="0"/>
              </a:endParaRPr>
            </a:p>
          </p:txBody>
        </p:sp>
      </p:grpSp>
      <p:grpSp>
        <p:nvGrpSpPr>
          <p:cNvPr id="17" name="Group 16">
            <a:extLst>
              <a:ext uri="{FF2B5EF4-FFF2-40B4-BE49-F238E27FC236}">
                <a16:creationId xmlns:a16="http://schemas.microsoft.com/office/drawing/2014/main" id="{0118C5D2-572B-42D4-AE7A-03D655D4A61B}"/>
              </a:ext>
            </a:extLst>
          </p:cNvPr>
          <p:cNvGrpSpPr/>
          <p:nvPr/>
        </p:nvGrpSpPr>
        <p:grpSpPr>
          <a:xfrm>
            <a:off x="9403126" y="3949701"/>
            <a:ext cx="2377440" cy="1920853"/>
            <a:chOff x="6528523" y="4522345"/>
            <a:chExt cx="2377440" cy="1920853"/>
          </a:xfrm>
        </p:grpSpPr>
        <p:pic>
          <p:nvPicPr>
            <p:cNvPr id="11" name="Graphic 10">
              <a:extLst>
                <a:ext uri="{FF2B5EF4-FFF2-40B4-BE49-F238E27FC236}">
                  <a16:creationId xmlns:a16="http://schemas.microsoft.com/office/drawing/2014/main" id="{397FFEBB-5359-4616-97DE-1C113340BA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94283" y="4522345"/>
              <a:ext cx="1645920" cy="1645920"/>
            </a:xfrm>
            <a:prstGeom prst="rect">
              <a:avLst/>
            </a:prstGeom>
          </p:spPr>
        </p:pic>
        <p:sp>
          <p:nvSpPr>
            <p:cNvPr id="26" name="Rectangle 25">
              <a:extLst>
                <a:ext uri="{FF2B5EF4-FFF2-40B4-BE49-F238E27FC236}">
                  <a16:creationId xmlns:a16="http://schemas.microsoft.com/office/drawing/2014/main" id="{AD0513EB-9DE1-4E46-8B81-C20938663D23}"/>
                </a:ext>
              </a:extLst>
            </p:cNvPr>
            <p:cNvSpPr/>
            <p:nvPr/>
          </p:nvSpPr>
          <p:spPr>
            <a:xfrm>
              <a:off x="6528523" y="5858423"/>
              <a:ext cx="2377440" cy="584775"/>
            </a:xfrm>
            <a:prstGeom prst="rect">
              <a:avLst/>
            </a:prstGeom>
          </p:spPr>
          <p:txBody>
            <a:bodyPr wrap="square" lIns="0" rIns="0">
              <a:spAutoFit/>
            </a:bodyPr>
            <a:lstStyle/>
            <a:p>
              <a:pPr algn="ctr">
                <a:spcAft>
                  <a:spcPts val="400"/>
                </a:spcAft>
                <a:tabLst>
                  <a:tab pos="1544638" algn="l"/>
                </a:tabLst>
              </a:pPr>
              <a:r>
                <a:rPr lang="en-US" sz="1600" b="1">
                  <a:solidFill>
                    <a:srgbClr val="636569"/>
                  </a:solidFill>
                  <a:latin typeface="Arial" panose="020B0604020202020204" pitchFamily="34" charset="0"/>
                </a:rPr>
                <a:t>Three of the top five </a:t>
              </a:r>
              <a:br>
                <a:rPr lang="en-US" sz="1600" b="1">
                  <a:solidFill>
                    <a:srgbClr val="636569"/>
                  </a:solidFill>
                  <a:latin typeface="Arial" panose="020B0604020202020204" pitchFamily="34" charset="0"/>
                </a:rPr>
              </a:br>
              <a:r>
                <a:rPr lang="en-US" sz="1600" b="1">
                  <a:solidFill>
                    <a:srgbClr val="636569"/>
                  </a:solidFill>
                  <a:latin typeface="Arial" panose="020B0604020202020204" pitchFamily="34" charset="0"/>
                </a:rPr>
                <a:t>internet companies</a:t>
              </a:r>
            </a:p>
          </p:txBody>
        </p:sp>
      </p:grpSp>
      <p:sp>
        <p:nvSpPr>
          <p:cNvPr id="5" name="TextBox 4">
            <a:extLst>
              <a:ext uri="{FF2B5EF4-FFF2-40B4-BE49-F238E27FC236}">
                <a16:creationId xmlns:a16="http://schemas.microsoft.com/office/drawing/2014/main" id="{5AA0984D-8818-4EA8-883C-B497F1AF578E}"/>
              </a:ext>
            </a:extLst>
          </p:cNvPr>
          <p:cNvSpPr txBox="1"/>
          <p:nvPr/>
        </p:nvSpPr>
        <p:spPr>
          <a:xfrm>
            <a:off x="3460963" y="6032121"/>
            <a:ext cx="2241319" cy="215444"/>
          </a:xfrm>
          <a:prstGeom prst="rect">
            <a:avLst/>
          </a:prstGeom>
          <a:noFill/>
        </p:spPr>
        <p:txBody>
          <a:bodyPr wrap="none" rtlCol="0">
            <a:spAutoFit/>
          </a:bodyPr>
          <a:lstStyle/>
          <a:p>
            <a:r>
              <a:rPr lang="en-US" sz="800" baseline="30000">
                <a:latin typeface="Arial" pitchFamily="34" charset="0"/>
                <a:cs typeface="Arial" pitchFamily="34" charset="0"/>
              </a:rPr>
              <a:t>1</a:t>
            </a:r>
            <a:r>
              <a:rPr lang="en-US" sz="800">
                <a:latin typeface="Arial" pitchFamily="34" charset="0"/>
                <a:cs typeface="Arial" pitchFamily="34" charset="0"/>
              </a:rPr>
              <a:t>OICA: </a:t>
            </a:r>
            <a:r>
              <a:rPr lang="en-US" sz="800" i="1">
                <a:latin typeface="Arial" pitchFamily="34" charset="0"/>
                <a:cs typeface="Arial" pitchFamily="34" charset="0"/>
              </a:rPr>
              <a:t>2016 World Motor Vehicle Production</a:t>
            </a:r>
          </a:p>
        </p:txBody>
      </p:sp>
      <p:sp>
        <p:nvSpPr>
          <p:cNvPr id="18" name="TextBox 17">
            <a:extLst>
              <a:ext uri="{FF2B5EF4-FFF2-40B4-BE49-F238E27FC236}">
                <a16:creationId xmlns:a16="http://schemas.microsoft.com/office/drawing/2014/main" id="{67DEAC82-2137-4B25-9DD0-8B3A6600A3FC}"/>
              </a:ext>
            </a:extLst>
          </p:cNvPr>
          <p:cNvSpPr txBox="1"/>
          <p:nvPr/>
        </p:nvSpPr>
        <p:spPr>
          <a:xfrm>
            <a:off x="6229883" y="6032121"/>
            <a:ext cx="2626040" cy="215444"/>
          </a:xfrm>
          <a:prstGeom prst="rect">
            <a:avLst/>
          </a:prstGeom>
          <a:noFill/>
        </p:spPr>
        <p:txBody>
          <a:bodyPr wrap="none" rtlCol="0">
            <a:spAutoFit/>
          </a:bodyPr>
          <a:lstStyle/>
          <a:p>
            <a:r>
              <a:rPr lang="en-US" sz="800" baseline="30000">
                <a:latin typeface="Arial" pitchFamily="34" charset="0"/>
                <a:cs typeface="Arial" pitchFamily="34" charset="0"/>
              </a:rPr>
              <a:t>2</a:t>
            </a:r>
            <a:r>
              <a:rPr lang="en-US" sz="800">
                <a:latin typeface="Arial" pitchFamily="34" charset="0"/>
                <a:cs typeface="Arial" pitchFamily="34" charset="0"/>
              </a:rPr>
              <a:t>PwC: </a:t>
            </a:r>
            <a:r>
              <a:rPr lang="en-US" sz="800" i="1">
                <a:latin typeface="Arial" pitchFamily="34" charset="0"/>
                <a:cs typeface="Arial" pitchFamily="34" charset="0"/>
              </a:rPr>
              <a:t>Aerospace and Defense 2017 Year in Review</a:t>
            </a:r>
          </a:p>
        </p:txBody>
      </p:sp>
      <p:grpSp>
        <p:nvGrpSpPr>
          <p:cNvPr id="31" name="Group 30">
            <a:extLst>
              <a:ext uri="{FF2B5EF4-FFF2-40B4-BE49-F238E27FC236}">
                <a16:creationId xmlns:a16="http://schemas.microsoft.com/office/drawing/2014/main" id="{8537A21E-35FA-4CC0-9725-272842015093}"/>
              </a:ext>
            </a:extLst>
          </p:cNvPr>
          <p:cNvGrpSpPr/>
          <p:nvPr/>
        </p:nvGrpSpPr>
        <p:grpSpPr>
          <a:xfrm>
            <a:off x="499718" y="4042519"/>
            <a:ext cx="2377440" cy="2097324"/>
            <a:chOff x="313334" y="4340333"/>
            <a:chExt cx="2377440" cy="2097324"/>
          </a:xfrm>
        </p:grpSpPr>
        <p:pic>
          <p:nvPicPr>
            <p:cNvPr id="27" name="Graphic 26">
              <a:extLst>
                <a:ext uri="{FF2B5EF4-FFF2-40B4-BE49-F238E27FC236}">
                  <a16:creationId xmlns:a16="http://schemas.microsoft.com/office/drawing/2014/main" id="{FDCA9A6B-2D46-4193-B588-F35590484E5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79094" y="4340333"/>
              <a:ext cx="1645920" cy="1645920"/>
            </a:xfrm>
            <a:prstGeom prst="rect">
              <a:avLst/>
            </a:prstGeom>
          </p:spPr>
        </p:pic>
        <p:sp>
          <p:nvSpPr>
            <p:cNvPr id="22" name="Rectangle 21">
              <a:extLst>
                <a:ext uri="{FF2B5EF4-FFF2-40B4-BE49-F238E27FC236}">
                  <a16:creationId xmlns:a16="http://schemas.microsoft.com/office/drawing/2014/main" id="{05FB1692-D136-41F0-B53E-64356DC5F9B9}"/>
                </a:ext>
              </a:extLst>
            </p:cNvPr>
            <p:cNvSpPr/>
            <p:nvPr/>
          </p:nvSpPr>
          <p:spPr>
            <a:xfrm>
              <a:off x="313334" y="5606660"/>
              <a:ext cx="2377440" cy="830997"/>
            </a:xfrm>
            <a:prstGeom prst="rect">
              <a:avLst/>
            </a:prstGeom>
          </p:spPr>
          <p:txBody>
            <a:bodyPr wrap="square" lIns="0" rIns="0">
              <a:spAutoFit/>
            </a:bodyPr>
            <a:lstStyle/>
            <a:p>
              <a:pPr algn="ctr">
                <a:spcAft>
                  <a:spcPts val="400"/>
                </a:spcAft>
                <a:tabLst>
                  <a:tab pos="1544638" algn="l"/>
                </a:tabLst>
              </a:pPr>
              <a:r>
                <a:rPr lang="en-US" sz="1600" b="1">
                  <a:solidFill>
                    <a:srgbClr val="636569"/>
                  </a:solidFill>
                  <a:latin typeface="Arial" panose="020B0604020202020204" pitchFamily="34" charset="0"/>
                </a:rPr>
                <a:t>90,000+ business, government, and university sites</a:t>
              </a:r>
            </a:p>
          </p:txBody>
        </p:sp>
      </p:grpSp>
      <p:sp>
        <p:nvSpPr>
          <p:cNvPr id="21" name="Title 1">
            <a:extLst>
              <a:ext uri="{FF2B5EF4-FFF2-40B4-BE49-F238E27FC236}">
                <a16:creationId xmlns:a16="http://schemas.microsoft.com/office/drawing/2014/main" id="{BCB213BD-EF37-4F3D-86F4-81D9FF2A3E96}"/>
              </a:ext>
            </a:extLst>
          </p:cNvPr>
          <p:cNvSpPr txBox="1">
            <a:spLocks/>
          </p:cNvSpPr>
          <p:nvPr/>
        </p:nvSpPr>
        <p:spPr>
          <a:xfrm>
            <a:off x="363383" y="2933193"/>
            <a:ext cx="12192000" cy="914400"/>
          </a:xfrm>
          <a:prstGeom prst="rect">
            <a:avLst/>
          </a:prstGeom>
        </p:spPr>
        <p:txBody>
          <a:bodyPr vert="horz" lIns="91440" tIns="45720" rIns="91440" bIns="45720" rtlCol="0" anchor="t" anchorCtr="0">
            <a:noAutofit/>
          </a:bodyPr>
          <a:lstStyle>
            <a:lvl1pPr algn="l" defTabSz="916680" rtl="0" eaLnBrk="1" latinLnBrk="0" hangingPunct="1">
              <a:spcBef>
                <a:spcPct val="0"/>
              </a:spcBef>
              <a:buNone/>
              <a:defRPr sz="2800" b="1" kern="1200" baseline="0">
                <a:solidFill>
                  <a:schemeClr val="tx2"/>
                </a:solidFill>
                <a:latin typeface="Arial" pitchFamily="34" charset="0"/>
                <a:ea typeface="+mj-ea"/>
                <a:cs typeface="Arial" pitchFamily="34" charset="0"/>
              </a:defRPr>
            </a:lvl1pPr>
          </a:lstStyle>
          <a:p>
            <a:r>
              <a:rPr lang="en-US"/>
              <a:t>Why MATLAB and Simulink? </a:t>
            </a:r>
          </a:p>
        </p:txBody>
      </p:sp>
      <p:sp>
        <p:nvSpPr>
          <p:cNvPr id="23" name="Rectangle 22">
            <a:extLst>
              <a:ext uri="{FF2B5EF4-FFF2-40B4-BE49-F238E27FC236}">
                <a16:creationId xmlns:a16="http://schemas.microsoft.com/office/drawing/2014/main" id="{082C6C19-AC40-4259-89D0-28E412B75734}"/>
              </a:ext>
            </a:extLst>
          </p:cNvPr>
          <p:cNvSpPr/>
          <p:nvPr/>
        </p:nvSpPr>
        <p:spPr>
          <a:xfrm>
            <a:off x="800478" y="3506942"/>
            <a:ext cx="9261222" cy="400110"/>
          </a:xfrm>
          <a:prstGeom prst="rect">
            <a:avLst/>
          </a:prstGeom>
        </p:spPr>
        <p:txBody>
          <a:bodyPr wrap="square">
            <a:spAutoFit/>
          </a:bodyPr>
          <a:lstStyle/>
          <a:p>
            <a:pPr lvl="0" defTabSz="916680">
              <a:spcAft>
                <a:spcPts val="1200"/>
              </a:spcAft>
              <a:buClr>
                <a:srgbClr val="125687"/>
              </a:buClr>
              <a:buSzPct val="75000"/>
            </a:pPr>
            <a:r>
              <a:rPr lang="en-US" sz="2000" b="1">
                <a:solidFill>
                  <a:srgbClr val="636569"/>
                </a:solidFill>
                <a:latin typeface="Arial" pitchFamily="34" charset="0"/>
                <a:cs typeface="Arial" pitchFamily="34" charset="0"/>
              </a:rPr>
              <a:t>Millions of engineers and scientists worldwide use MATLAB and Simulink.</a:t>
            </a:r>
          </a:p>
        </p:txBody>
      </p:sp>
    </p:spTree>
    <p:extLst>
      <p:ext uri="{BB962C8B-B14F-4D97-AF65-F5344CB8AC3E}">
        <p14:creationId xmlns:p14="http://schemas.microsoft.com/office/powerpoint/2010/main" val="1239435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7723ABFB-468A-4255-957A-4B558052CA51}"/>
              </a:ext>
            </a:extLst>
          </p:cNvPr>
          <p:cNvGraphicFramePr>
            <a:graphicFrameLocks noGrp="1"/>
          </p:cNvGraphicFramePr>
          <p:nvPr/>
        </p:nvGraphicFramePr>
        <p:xfrm>
          <a:off x="0" y="1005839"/>
          <a:ext cx="12192000" cy="5373189"/>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992183833"/>
                    </a:ext>
                  </a:extLst>
                </a:gridCol>
                <a:gridCol w="2438400">
                  <a:extLst>
                    <a:ext uri="{9D8B030D-6E8A-4147-A177-3AD203B41FA5}">
                      <a16:colId xmlns:a16="http://schemas.microsoft.com/office/drawing/2014/main" val="3740531724"/>
                    </a:ext>
                  </a:extLst>
                </a:gridCol>
                <a:gridCol w="2438400">
                  <a:extLst>
                    <a:ext uri="{9D8B030D-6E8A-4147-A177-3AD203B41FA5}">
                      <a16:colId xmlns:a16="http://schemas.microsoft.com/office/drawing/2014/main" val="1287018519"/>
                    </a:ext>
                  </a:extLst>
                </a:gridCol>
                <a:gridCol w="2438400">
                  <a:extLst>
                    <a:ext uri="{9D8B030D-6E8A-4147-A177-3AD203B41FA5}">
                      <a16:colId xmlns:a16="http://schemas.microsoft.com/office/drawing/2014/main" val="3359402492"/>
                    </a:ext>
                  </a:extLst>
                </a:gridCol>
                <a:gridCol w="2438400">
                  <a:extLst>
                    <a:ext uri="{9D8B030D-6E8A-4147-A177-3AD203B41FA5}">
                      <a16:colId xmlns:a16="http://schemas.microsoft.com/office/drawing/2014/main" val="1354349824"/>
                    </a:ext>
                  </a:extLst>
                </a:gridCol>
              </a:tblGrid>
              <a:tr h="1791063">
                <a:tc>
                  <a:txBody>
                    <a:bodyPr/>
                    <a:lstStyle/>
                    <a:p>
                      <a:pPr algn="ctr"/>
                      <a:r>
                        <a:rPr lang="en-US" sz="1200" b="1">
                          <a:solidFill>
                            <a:schemeClr val="tx1"/>
                          </a:solidFill>
                        </a:rPr>
                        <a:t>Aerospace and Defense</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a:solidFill>
                            <a:schemeClr val="tx1"/>
                          </a:solidFill>
                        </a:rPr>
                        <a:t>Automotive</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a:solidFill>
                            <a:schemeClr val="tx1"/>
                          </a:solidFill>
                        </a:rPr>
                        <a:t>Biological Sciences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a:solidFill>
                            <a:schemeClr val="tx1"/>
                          </a:solidFill>
                        </a:rPr>
                        <a:t>Biotech and Pharmaceutical</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a:solidFill>
                            <a:schemeClr val="tx1"/>
                          </a:solidFill>
                        </a:rPr>
                        <a:t>Communications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2560317"/>
                  </a:ext>
                </a:extLst>
              </a:tr>
              <a:tr h="1791063">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Electronics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Energy Production</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Financial Services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Industrial Machinery</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Medical Devices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230818"/>
                  </a:ext>
                </a:extLst>
              </a:tr>
              <a:tr h="1791063">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Metals, Materials, and Mining</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Neuroscience</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Railway Systems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Semiconductors</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6680" rtl="0" eaLnBrk="1" fontAlgn="auto" latinLnBrk="0" hangingPunct="1">
                        <a:lnSpc>
                          <a:spcPct val="100000"/>
                        </a:lnSpc>
                        <a:spcBef>
                          <a:spcPts val="0"/>
                        </a:spcBef>
                        <a:spcAft>
                          <a:spcPts val="0"/>
                        </a:spcAft>
                        <a:buClrTx/>
                        <a:buSzTx/>
                        <a:buFontTx/>
                        <a:buNone/>
                        <a:tabLst/>
                        <a:defRPr/>
                      </a:pPr>
                      <a:r>
                        <a:rPr lang="en-US" sz="1200" b="1">
                          <a:solidFill>
                            <a:schemeClr val="tx1"/>
                          </a:solidFill>
                        </a:rPr>
                        <a:t>Software and Internet</a:t>
                      </a:r>
                    </a:p>
                  </a:txBody>
                  <a:tcPr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3181234"/>
                  </a:ext>
                </a:extLst>
              </a:tr>
            </a:tbl>
          </a:graphicData>
        </a:graphic>
      </p:graphicFrame>
      <p:pic>
        <p:nvPicPr>
          <p:cNvPr id="1026" name="Picture 2" descr="https://www.mathworks.com/content/mathworks/www/en/solutions/industrial-automation-machinery/process-automation-systems-industrial-controls/_jcr_content/mainParsys/column_0/1/column_0/2/thumbnail.img.jpg/1481295320875.jpg">
            <a:extLst>
              <a:ext uri="{FF2B5EF4-FFF2-40B4-BE49-F238E27FC236}">
                <a16:creationId xmlns:a16="http://schemas.microsoft.com/office/drawing/2014/main" id="{2FE24124-47EC-4C9C-89D8-81B85B11BC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r="15555"/>
          <a:stretch/>
        </p:blipFill>
        <p:spPr bwMode="auto">
          <a:xfrm>
            <a:off x="7569654" y="3032759"/>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8D815E1-E3C9-42CC-8A02-313374C5C115}"/>
              </a:ext>
            </a:extLst>
          </p:cNvPr>
          <p:cNvSpPr>
            <a:spLocks noGrp="1"/>
          </p:cNvSpPr>
          <p:nvPr>
            <p:ph type="title"/>
          </p:nvPr>
        </p:nvSpPr>
        <p:spPr/>
        <p:txBody>
          <a:bodyPr/>
          <a:lstStyle/>
          <a:p>
            <a:r>
              <a:rPr lang="en-US"/>
              <a:t>What i</a:t>
            </a:r>
            <a:r>
              <a:rPr lang="en-US">
                <a:solidFill>
                  <a:srgbClr val="004B87"/>
                </a:solidFill>
              </a:rPr>
              <a:t>ndustries use MATLAB and Simulink?</a:t>
            </a:r>
          </a:p>
        </p:txBody>
      </p:sp>
      <p:pic>
        <p:nvPicPr>
          <p:cNvPr id="6" name="Picture 5">
            <a:extLst>
              <a:ext uri="{FF2B5EF4-FFF2-40B4-BE49-F238E27FC236}">
                <a16:creationId xmlns:a16="http://schemas.microsoft.com/office/drawing/2014/main" id="{CFF75EB0-D066-4326-99F0-001CAC206C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754" t="651" r="74" b="1630"/>
          <a:stretch/>
        </p:blipFill>
        <p:spPr>
          <a:xfrm>
            <a:off x="269937" y="1243675"/>
            <a:ext cx="1920240" cy="1280160"/>
          </a:xfrm>
          <a:prstGeom prst="rect">
            <a:avLst/>
          </a:prstGeom>
          <a:effectLst>
            <a:outerShdw blurRad="50800" dist="38100" dir="2700000" algn="tl" rotWithShape="0">
              <a:prstClr val="black">
                <a:alpha val="40000"/>
              </a:prstClr>
            </a:outerShdw>
          </a:effectLst>
        </p:spPr>
      </p:pic>
      <p:pic>
        <p:nvPicPr>
          <p:cNvPr id="8" name="Picture 7" descr="http://www.subaru-global.com/ebrochure/Forester/2018my/HUEN/mobile/assets/images/eyesight/eyesight_01.jpg">
            <a:extLst>
              <a:ext uri="{FF2B5EF4-FFF2-40B4-BE49-F238E27FC236}">
                <a16:creationId xmlns:a16="http://schemas.microsoft.com/office/drawing/2014/main" id="{6A0D8F8B-4A20-4BD9-978D-C309ADFE5A8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06" r="8906" b="9249"/>
          <a:stretch/>
        </p:blipFill>
        <p:spPr bwMode="auto">
          <a:xfrm>
            <a:off x="2699657" y="1243675"/>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84DC3DF-5123-428C-ADA6-D12DF6536FC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1981" b="11985"/>
          <a:stretch/>
        </p:blipFill>
        <p:spPr>
          <a:xfrm>
            <a:off x="269937" y="3032759"/>
            <a:ext cx="1920240" cy="1280160"/>
          </a:xfrm>
          <a:prstGeom prst="rect">
            <a:avLst/>
          </a:prstGeom>
          <a:effectLst>
            <a:outerShdw blurRad="50800" dist="38100" dir="2700000" algn="tl" rotWithShape="0">
              <a:prstClr val="black">
                <a:alpha val="40000"/>
              </a:prstClr>
            </a:outerShdw>
          </a:effectLst>
        </p:spPr>
      </p:pic>
      <p:pic>
        <p:nvPicPr>
          <p:cNvPr id="11" name="Picture 2" descr="Image result for site:mathworks.com carnegie">
            <a:extLst>
              <a:ext uri="{FF2B5EF4-FFF2-40B4-BE49-F238E27FC236}">
                <a16:creationId xmlns:a16="http://schemas.microsoft.com/office/drawing/2014/main" id="{3B95945B-79EC-4C9C-81F9-0FEB5289B2E6}"/>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813" r="7813"/>
          <a:stretch/>
        </p:blipFill>
        <p:spPr bwMode="auto">
          <a:xfrm>
            <a:off x="2699657" y="3032759"/>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D4198FF2-D760-49D8-853C-E0484692B8C1}"/>
              </a:ext>
            </a:extLst>
          </p:cNvPr>
          <p:cNvPicPr>
            <a:picLocks noChangeAspect="1"/>
          </p:cNvPicPr>
          <p:nvPr/>
        </p:nvPicPr>
        <p:blipFill rotWithShape="1">
          <a:blip r:embed="rId8"/>
          <a:srcRect l="-935" t="781" r="935" b="9787"/>
          <a:stretch/>
        </p:blipFill>
        <p:spPr>
          <a:xfrm>
            <a:off x="7569654" y="4837700"/>
            <a:ext cx="1920240" cy="1280160"/>
          </a:xfrm>
          <a:prstGeom prst="rect">
            <a:avLst/>
          </a:prstGeom>
          <a:effectLst>
            <a:outerShdw blurRad="50800" dist="38100" dir="2700000" algn="tl" rotWithShape="0">
              <a:prstClr val="black">
                <a:alpha val="40000"/>
              </a:prstClr>
            </a:outerShdw>
          </a:effectLst>
        </p:spPr>
      </p:pic>
      <p:pic>
        <p:nvPicPr>
          <p:cNvPr id="5122" name="Picture 2" descr="Image result for financial trader screens">
            <a:extLst>
              <a:ext uri="{FF2B5EF4-FFF2-40B4-BE49-F238E27FC236}">
                <a16:creationId xmlns:a16="http://schemas.microsoft.com/office/drawing/2014/main" id="{12E538C1-21C5-48E1-9AD4-C41786978BA2}"/>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6667" r="16667"/>
          <a:stretch/>
        </p:blipFill>
        <p:spPr bwMode="auto">
          <a:xfrm>
            <a:off x="5129377" y="3032759"/>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4" name="Picture 4" descr="https://www.mathworks.com/content/mathworks/www/en/solutions/biological-sciences/jcr:content/mainParsys/column_0/1/feature_0/items/item_1.adapt.full.medium.jpg/1521698247146.jpg">
            <a:extLst>
              <a:ext uri="{FF2B5EF4-FFF2-40B4-BE49-F238E27FC236}">
                <a16:creationId xmlns:a16="http://schemas.microsoft.com/office/drawing/2014/main" id="{45D85A3F-0E97-4E20-B5CD-C1D92526AE0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1333" t="-371" r="32667" b="371"/>
          <a:stretch/>
        </p:blipFill>
        <p:spPr bwMode="auto">
          <a:xfrm>
            <a:off x="5129377" y="1243675"/>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6" name="Picture 6" descr="Image result">
            <a:extLst>
              <a:ext uri="{FF2B5EF4-FFF2-40B4-BE49-F238E27FC236}">
                <a16:creationId xmlns:a16="http://schemas.microsoft.com/office/drawing/2014/main" id="{56C9D2E6-1FA6-46E9-8B9B-28481FE89877}"/>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5" r="15"/>
          <a:stretch/>
        </p:blipFill>
        <p:spPr bwMode="auto">
          <a:xfrm>
            <a:off x="7569654" y="1243675"/>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8" name="Picture 8" descr="https://www.mathworks.com/content/mathworks/www/en/solutions/jcr:content/mainParsys/column_1/1/columns_copy/3/panel_copy/headerImage.adapt.full.medium.jpg/1527777987704.jpg">
            <a:extLst>
              <a:ext uri="{FF2B5EF4-FFF2-40B4-BE49-F238E27FC236}">
                <a16:creationId xmlns:a16="http://schemas.microsoft.com/office/drawing/2014/main" id="{0D638840-59DF-4E6B-A35B-B8A74A701759}"/>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379" t="287" r="15121" b="-287"/>
          <a:stretch/>
        </p:blipFill>
        <p:spPr bwMode="auto">
          <a:xfrm>
            <a:off x="10023679" y="3032759"/>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30" name="Picture 10" descr="Image result for offshore drilling rig">
            <a:extLst>
              <a:ext uri="{FF2B5EF4-FFF2-40B4-BE49-F238E27FC236}">
                <a16:creationId xmlns:a16="http://schemas.microsoft.com/office/drawing/2014/main" id="{91315E67-D0E0-4AB8-A0D7-1E984DBB27BC}"/>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7734" r="7734"/>
          <a:stretch/>
        </p:blipFill>
        <p:spPr bwMode="auto">
          <a:xfrm>
            <a:off x="269937" y="4837700"/>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32" name="Picture 12" descr="Brain mapping">
            <a:extLst>
              <a:ext uri="{FF2B5EF4-FFF2-40B4-BE49-F238E27FC236}">
                <a16:creationId xmlns:a16="http://schemas.microsoft.com/office/drawing/2014/main" id="{9311DE12-044E-4D34-A98A-746F05DA538D}"/>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7813" r="7813"/>
          <a:stretch/>
        </p:blipFill>
        <p:spPr bwMode="auto">
          <a:xfrm>
            <a:off x="2699657" y="4837700"/>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34" name="Picture 14" descr="Image result for site:mathworks.com railway">
            <a:extLst>
              <a:ext uri="{FF2B5EF4-FFF2-40B4-BE49-F238E27FC236}">
                <a16:creationId xmlns:a16="http://schemas.microsoft.com/office/drawing/2014/main" id="{B68A72DC-3D7F-4C66-9728-63BD0FB239BA}"/>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445" t="20381" r="24689" b="13072"/>
          <a:stretch/>
        </p:blipFill>
        <p:spPr bwMode="auto">
          <a:xfrm>
            <a:off x="5129377" y="4837700"/>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36" name="Picture 16" descr="Image result for site:mathworks.com communications">
            <a:extLst>
              <a:ext uri="{FF2B5EF4-FFF2-40B4-BE49-F238E27FC236}">
                <a16:creationId xmlns:a16="http://schemas.microsoft.com/office/drawing/2014/main" id="{7983170E-ABE9-4BFF-B843-1349B3F6858E}"/>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31" r="31"/>
          <a:stretch/>
        </p:blipFill>
        <p:spPr bwMode="auto">
          <a:xfrm>
            <a:off x="10023679" y="1243675"/>
            <a:ext cx="1920240" cy="12801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D94CE1D7-02FB-439B-A55A-A61FD4B8F227}"/>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66" b="66"/>
          <a:stretch/>
        </p:blipFill>
        <p:spPr>
          <a:xfrm>
            <a:off x="10023679" y="4837700"/>
            <a:ext cx="1920240" cy="12801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823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12ADCF5-B269-EC48-8B2F-4C533BC1D321}"/>
              </a:ext>
            </a:extLst>
          </p:cNvPr>
          <p:cNvSpPr>
            <a:spLocks noGrp="1"/>
          </p:cNvSpPr>
          <p:nvPr>
            <p:ph type="title"/>
          </p:nvPr>
        </p:nvSpPr>
        <p:spPr>
          <a:xfrm>
            <a:off x="609602" y="457200"/>
            <a:ext cx="10769600" cy="990600"/>
          </a:xfrm>
        </p:spPr>
        <p:txBody>
          <a:bodyPr/>
          <a:lstStyle/>
          <a:p>
            <a:r>
              <a:rPr lang="en-US"/>
              <a:t>Where can graduates expect to use MATLAB and Simulink?</a:t>
            </a:r>
          </a:p>
        </p:txBody>
      </p:sp>
      <p:grpSp>
        <p:nvGrpSpPr>
          <p:cNvPr id="6" name="Group 5">
            <a:extLst>
              <a:ext uri="{FF2B5EF4-FFF2-40B4-BE49-F238E27FC236}">
                <a16:creationId xmlns:a16="http://schemas.microsoft.com/office/drawing/2014/main" id="{FDF58406-D4C2-534D-AD34-2B997904CA09}"/>
              </a:ext>
            </a:extLst>
          </p:cNvPr>
          <p:cNvGrpSpPr/>
          <p:nvPr/>
        </p:nvGrpSpPr>
        <p:grpSpPr>
          <a:xfrm>
            <a:off x="-13728" y="952500"/>
            <a:ext cx="12192000" cy="6012223"/>
            <a:chOff x="0" y="952500"/>
            <a:chExt cx="12192000" cy="6012223"/>
          </a:xfrm>
        </p:grpSpPr>
        <p:pic>
          <p:nvPicPr>
            <p:cNvPr id="3" name="Picture 2">
              <a:extLst>
                <a:ext uri="{FF2B5EF4-FFF2-40B4-BE49-F238E27FC236}">
                  <a16:creationId xmlns:a16="http://schemas.microsoft.com/office/drawing/2014/main" id="{5DBAF09A-3D72-CC4D-9997-0D1DD60D3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52500"/>
              <a:ext cx="12192000" cy="6012223"/>
            </a:xfrm>
            <a:prstGeom prst="rect">
              <a:avLst/>
            </a:prstGeom>
          </p:spPr>
        </p:pic>
        <p:sp>
          <p:nvSpPr>
            <p:cNvPr id="9" name="Rectangle 8">
              <a:extLst>
                <a:ext uri="{FF2B5EF4-FFF2-40B4-BE49-F238E27FC236}">
                  <a16:creationId xmlns:a16="http://schemas.microsoft.com/office/drawing/2014/main" id="{83EB04C8-232E-EF45-9896-402AD347CDA2}"/>
                </a:ext>
              </a:extLst>
            </p:cNvPr>
            <p:cNvSpPr/>
            <p:nvPr/>
          </p:nvSpPr>
          <p:spPr>
            <a:xfrm>
              <a:off x="11653736" y="6527260"/>
              <a:ext cx="538264" cy="408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itchFamily="34" charset="0"/>
                <a:cs typeface="Arial" pitchFamily="34" charset="0"/>
              </a:endParaRPr>
            </a:p>
          </p:txBody>
        </p:sp>
        <p:sp>
          <p:nvSpPr>
            <p:cNvPr id="5" name="Rectangle 4">
              <a:extLst>
                <a:ext uri="{FF2B5EF4-FFF2-40B4-BE49-F238E27FC236}">
                  <a16:creationId xmlns:a16="http://schemas.microsoft.com/office/drawing/2014/main" id="{30C0683C-FDFB-C24C-B2AB-DDB57D235D83}"/>
                </a:ext>
              </a:extLst>
            </p:cNvPr>
            <p:cNvSpPr/>
            <p:nvPr/>
          </p:nvSpPr>
          <p:spPr>
            <a:xfrm>
              <a:off x="3855308" y="1235676"/>
              <a:ext cx="1433384" cy="939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highlight>
                  <a:srgbClr val="FFFFFF"/>
                </a:highlight>
                <a:latin typeface="Arial" pitchFamily="34" charset="0"/>
                <a:cs typeface="Arial" pitchFamily="34" charset="0"/>
              </a:endParaRPr>
            </a:p>
          </p:txBody>
        </p:sp>
        <p:pic>
          <p:nvPicPr>
            <p:cNvPr id="10" name="Picture 9">
              <a:extLst>
                <a:ext uri="{FF2B5EF4-FFF2-40B4-BE49-F238E27FC236}">
                  <a16:creationId xmlns:a16="http://schemas.microsoft.com/office/drawing/2014/main" id="{247488E6-79C8-DA4F-A63F-FEC8CCEC698A}"/>
                </a:ext>
              </a:extLst>
            </p:cNvPr>
            <p:cNvPicPr>
              <a:picLocks noChangeAspect="1"/>
            </p:cNvPicPr>
            <p:nvPr/>
          </p:nvPicPr>
          <p:blipFill>
            <a:blip r:embed="rId4"/>
            <a:stretch>
              <a:fillRect/>
            </a:stretch>
          </p:blipFill>
          <p:spPr>
            <a:xfrm>
              <a:off x="3942835" y="1452949"/>
              <a:ext cx="1617706" cy="503286"/>
            </a:xfrm>
            <a:prstGeom prst="rect">
              <a:avLst/>
            </a:prstGeom>
          </p:spPr>
        </p:pic>
      </p:grpSp>
    </p:spTree>
    <p:extLst>
      <p:ext uri="{BB962C8B-B14F-4D97-AF65-F5344CB8AC3E}">
        <p14:creationId xmlns:p14="http://schemas.microsoft.com/office/powerpoint/2010/main" val="3398659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CC1B4306-F1DF-6D44-B965-B34A850928CE}"/>
              </a:ext>
            </a:extLst>
          </p:cNvPr>
          <p:cNvSpPr/>
          <p:nvPr/>
        </p:nvSpPr>
        <p:spPr>
          <a:xfrm>
            <a:off x="0" y="1730319"/>
            <a:ext cx="4271963" cy="4127557"/>
          </a:xfrm>
          <a:prstGeom prst="rect">
            <a:avLst/>
          </a:prstGeom>
          <a:solidFill>
            <a:srgbClr val="024C84">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32" name="Rectangle 31">
            <a:extLst>
              <a:ext uri="{FF2B5EF4-FFF2-40B4-BE49-F238E27FC236}">
                <a16:creationId xmlns:a16="http://schemas.microsoft.com/office/drawing/2014/main" id="{BFD94F1B-2CAF-CB4E-B891-FE9946A109A7}"/>
              </a:ext>
            </a:extLst>
          </p:cNvPr>
          <p:cNvSpPr/>
          <p:nvPr/>
        </p:nvSpPr>
        <p:spPr>
          <a:xfrm>
            <a:off x="7915275" y="1730319"/>
            <a:ext cx="4271963" cy="4127557"/>
          </a:xfrm>
          <a:prstGeom prst="rect">
            <a:avLst/>
          </a:prstGeom>
          <a:solidFill>
            <a:srgbClr val="024C84">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33" name="Rectangle 32">
            <a:extLst>
              <a:ext uri="{FF2B5EF4-FFF2-40B4-BE49-F238E27FC236}">
                <a16:creationId xmlns:a16="http://schemas.microsoft.com/office/drawing/2014/main" id="{E1B3FFB4-FD92-D944-91E8-A13B6E086EA3}"/>
              </a:ext>
            </a:extLst>
          </p:cNvPr>
          <p:cNvSpPr/>
          <p:nvPr/>
        </p:nvSpPr>
        <p:spPr>
          <a:xfrm>
            <a:off x="4271962" y="1730319"/>
            <a:ext cx="3643313" cy="4127557"/>
          </a:xfrm>
          <a:prstGeom prst="rect">
            <a:avLst/>
          </a:prstGeom>
          <a:solidFill>
            <a:srgbClr val="0D78C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pic>
        <p:nvPicPr>
          <p:cNvPr id="9" name="Picture 8">
            <a:extLst>
              <a:ext uri="{FF2B5EF4-FFF2-40B4-BE49-F238E27FC236}">
                <a16:creationId xmlns:a16="http://schemas.microsoft.com/office/drawing/2014/main" id="{F46EC968-B518-144E-9DB8-0346C19883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87930" y="2317546"/>
            <a:ext cx="2458294" cy="1292505"/>
          </a:xfrm>
          <a:prstGeom prst="rect">
            <a:avLst/>
          </a:prstGeom>
        </p:spPr>
      </p:pic>
      <p:sp>
        <p:nvSpPr>
          <p:cNvPr id="3" name="Content Placeholder 2"/>
          <p:cNvSpPr>
            <a:spLocks noGrp="1"/>
          </p:cNvSpPr>
          <p:nvPr>
            <p:ph idx="1"/>
          </p:nvPr>
        </p:nvSpPr>
        <p:spPr>
          <a:xfrm>
            <a:off x="42380" y="6893098"/>
            <a:ext cx="9383216" cy="2898406"/>
          </a:xfrm>
        </p:spPr>
        <p:txBody>
          <a:bodyPr/>
          <a:lstStyle/>
          <a:p>
            <a:pPr lvl="1"/>
            <a:endParaRPr lang="en-US"/>
          </a:p>
          <a:p>
            <a:pPr lvl="1"/>
            <a:r>
              <a:rPr lang="en-US" sz="2400"/>
              <a:t>Covers all on-campus facilities and home use (BYOD)</a:t>
            </a:r>
          </a:p>
          <a:p>
            <a:pPr lvl="2"/>
            <a:r>
              <a:rPr lang="en-US"/>
              <a:t>MATLAB </a:t>
            </a:r>
            <a:r>
              <a:rPr lang="en-US" u="sng"/>
              <a:t>Desktop</a:t>
            </a:r>
            <a:r>
              <a:rPr lang="en-US"/>
              <a:t>: Self-serve, users obtain personal standalone license</a:t>
            </a:r>
          </a:p>
          <a:p>
            <a:pPr lvl="2"/>
            <a:r>
              <a:rPr lang="en-US"/>
              <a:t>MATLAB </a:t>
            </a:r>
            <a:r>
              <a:rPr lang="en-US" u="sng"/>
              <a:t>Online</a:t>
            </a:r>
            <a:r>
              <a:rPr lang="en-US"/>
              <a:t>:</a:t>
            </a:r>
          </a:p>
          <a:p>
            <a:pPr lvl="2"/>
            <a:r>
              <a:rPr lang="en-US"/>
              <a:t>MATLAB </a:t>
            </a:r>
            <a:r>
              <a:rPr lang="en-US" u="sng"/>
              <a:t>Mobile</a:t>
            </a:r>
            <a:r>
              <a:rPr lang="en-US"/>
              <a:t>: Access MATLAB on iOS/Android devices</a:t>
            </a:r>
          </a:p>
          <a:p>
            <a:pPr lvl="1"/>
            <a:endParaRPr lang="en-US"/>
          </a:p>
          <a:p>
            <a:pPr lvl="1"/>
            <a:endParaRPr lang="en-US"/>
          </a:p>
        </p:txBody>
      </p:sp>
      <p:sp>
        <p:nvSpPr>
          <p:cNvPr id="10" name="TextBox 9"/>
          <p:cNvSpPr txBox="1"/>
          <p:nvPr/>
        </p:nvSpPr>
        <p:spPr>
          <a:xfrm>
            <a:off x="267666" y="4502447"/>
            <a:ext cx="3638325" cy="1046440"/>
          </a:xfrm>
          <a:prstGeom prst="rect">
            <a:avLst/>
          </a:prstGeom>
          <a:noFill/>
        </p:spPr>
        <p:txBody>
          <a:bodyPr wrap="square" rtlCol="0">
            <a:spAutoFit/>
          </a:bodyPr>
          <a:lstStyle/>
          <a:p>
            <a:pPr algn="ctr"/>
            <a:r>
              <a:rPr lang="en-US" sz="2000" b="1">
                <a:solidFill>
                  <a:schemeClr val="tx2"/>
                </a:solidFill>
                <a:latin typeface="Arial" panose="020B0604020202020204" pitchFamily="34" charset="0"/>
                <a:cs typeface="Arial" panose="020B0604020202020204" pitchFamily="34" charset="0"/>
              </a:rPr>
              <a:t>MATLAB</a:t>
            </a:r>
            <a:r>
              <a:rPr lang="en-US" sz="2000" b="1">
                <a:solidFill>
                  <a:srgbClr val="C00000"/>
                </a:solidFill>
                <a:latin typeface="Arial" panose="020B0604020202020204" pitchFamily="34" charset="0"/>
                <a:cs typeface="Arial" panose="020B0604020202020204" pitchFamily="34" charset="0"/>
              </a:rPr>
              <a:t> </a:t>
            </a:r>
            <a:r>
              <a:rPr lang="en-US" sz="2000" b="1">
                <a:solidFill>
                  <a:schemeClr val="tx1">
                    <a:lumMod val="75000"/>
                    <a:lumOff val="25000"/>
                  </a:schemeClr>
                </a:solidFill>
                <a:latin typeface="Arial" panose="020B0604020202020204" pitchFamily="34" charset="0"/>
                <a:cs typeface="Arial" panose="020B0604020202020204" pitchFamily="34" charset="0"/>
              </a:rPr>
              <a:t>for Desktops </a:t>
            </a:r>
            <a:br>
              <a:rPr lang="en-US" sz="1400" b="1">
                <a:solidFill>
                  <a:schemeClr val="tx1">
                    <a:lumMod val="75000"/>
                    <a:lumOff val="25000"/>
                  </a:schemeClr>
                </a:solidFill>
                <a:latin typeface="Arial" panose="020B0604020202020204" pitchFamily="34" charset="0"/>
                <a:cs typeface="Arial" panose="020B0604020202020204" pitchFamily="34" charset="0"/>
              </a:rPr>
            </a:br>
            <a:endParaRPr lang="en-US" sz="1400" b="1">
              <a:solidFill>
                <a:schemeClr val="tx1">
                  <a:lumMod val="75000"/>
                  <a:lumOff val="25000"/>
                </a:schemeClr>
              </a:solidFill>
              <a:latin typeface="Arial" panose="020B0604020202020204" pitchFamily="34" charset="0"/>
              <a:cs typeface="Arial" panose="020B0604020202020204" pitchFamily="34" charset="0"/>
            </a:endParaRPr>
          </a:p>
          <a:p>
            <a:pPr algn="ctr"/>
            <a:r>
              <a:rPr lang="en-US" sz="1400">
                <a:solidFill>
                  <a:schemeClr val="tx1">
                    <a:lumMod val="75000"/>
                    <a:lumOff val="25000"/>
                  </a:schemeClr>
                </a:solidFill>
                <a:latin typeface="Arial" panose="020B0604020202020204" pitchFamily="34" charset="0"/>
                <a:cs typeface="Arial" panose="020B0604020202020204" pitchFamily="34" charset="0"/>
              </a:rPr>
              <a:t>Access MATLAB on personal and </a:t>
            </a:r>
            <a:br>
              <a:rPr lang="en-US" sz="1400">
                <a:solidFill>
                  <a:schemeClr val="tx1">
                    <a:lumMod val="75000"/>
                    <a:lumOff val="25000"/>
                  </a:schemeClr>
                </a:solidFill>
                <a:latin typeface="Arial" panose="020B0604020202020204" pitchFamily="34" charset="0"/>
                <a:cs typeface="Arial" panose="020B0604020202020204" pitchFamily="34" charset="0"/>
              </a:rPr>
            </a:br>
            <a:r>
              <a:rPr lang="en-US" sz="1400">
                <a:solidFill>
                  <a:schemeClr val="tx1">
                    <a:lumMod val="75000"/>
                    <a:lumOff val="25000"/>
                  </a:schemeClr>
                </a:solidFill>
                <a:latin typeface="Arial" panose="020B0604020202020204" pitchFamily="34" charset="0"/>
                <a:cs typeface="Arial" panose="020B0604020202020204" pitchFamily="34" charset="0"/>
              </a:rPr>
              <a:t>university-owned machines</a:t>
            </a:r>
          </a:p>
        </p:txBody>
      </p:sp>
      <p:sp>
        <p:nvSpPr>
          <p:cNvPr id="34" name="Content Placeholder 2"/>
          <p:cNvSpPr txBox="1">
            <a:spLocks/>
          </p:cNvSpPr>
          <p:nvPr/>
        </p:nvSpPr>
        <p:spPr>
          <a:xfrm>
            <a:off x="2990000" y="9859153"/>
            <a:ext cx="6394322" cy="5518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lnSpc>
                <a:spcPct val="105000"/>
              </a:lnSpc>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3000" indent="-228600" algn="l" defTabSz="914400" rtl="0" eaLnBrk="1" latinLnBrk="0" hangingPunct="1">
              <a:lnSpc>
                <a:spcPct val="105000"/>
              </a:lnSpc>
              <a:spcBef>
                <a:spcPct val="20000"/>
              </a:spcBef>
              <a:buClr>
                <a:schemeClr val="tx2"/>
              </a:buClr>
              <a:buSzPct val="75000"/>
              <a:buFont typeface="Wingdings" pitchFamily="2" charset="2"/>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lnSpc>
                <a:spcPct val="105000"/>
              </a:lnSpc>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lnSpc>
                <a:spcPct val="105000"/>
              </a:lnSpc>
              <a:spcBef>
                <a:spcPct val="20000"/>
              </a:spcBef>
              <a:buClr>
                <a:schemeClr val="tx2"/>
              </a:buClr>
              <a:buFont typeface="Arial" pitchFamily="34" charset="0"/>
              <a:buChar char="»"/>
              <a:defRPr sz="1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endParaRPr lang="de-DE" sz="3200"/>
          </a:p>
        </p:txBody>
      </p:sp>
      <p:grpSp>
        <p:nvGrpSpPr>
          <p:cNvPr id="36" name="Group 35"/>
          <p:cNvGrpSpPr/>
          <p:nvPr/>
        </p:nvGrpSpPr>
        <p:grpSpPr>
          <a:xfrm>
            <a:off x="1371600" y="9229676"/>
            <a:ext cx="4083965" cy="1085559"/>
            <a:chOff x="3956251" y="4293096"/>
            <a:chExt cx="4309670" cy="1085559"/>
          </a:xfrm>
        </p:grpSpPr>
        <p:pic>
          <p:nvPicPr>
            <p:cNvPr id="37" name="Picture 36"/>
            <p:cNvPicPr>
              <a:picLocks noChangeAspect="1"/>
            </p:cNvPicPr>
            <p:nvPr/>
          </p:nvPicPr>
          <p:blipFill>
            <a:blip r:embed="rId4"/>
            <a:stretch>
              <a:fillRect/>
            </a:stretch>
          </p:blipFill>
          <p:spPr>
            <a:xfrm>
              <a:off x="3956251" y="4293096"/>
              <a:ext cx="2427781" cy="1085559"/>
            </a:xfrm>
            <a:prstGeom prst="rect">
              <a:avLst/>
            </a:prstGeom>
          </p:spPr>
          <p:style>
            <a:lnRef idx="0">
              <a:schemeClr val="accent5"/>
            </a:lnRef>
            <a:fillRef idx="3">
              <a:schemeClr val="accent5"/>
            </a:fillRef>
            <a:effectRef idx="3">
              <a:schemeClr val="accent5"/>
            </a:effectRef>
            <a:fontRef idx="minor">
              <a:schemeClr val="lt1"/>
            </a:fontRef>
          </p:style>
        </p:pic>
        <p:sp>
          <p:nvSpPr>
            <p:cNvPr id="38" name="TextBox 37"/>
            <p:cNvSpPr txBox="1"/>
            <p:nvPr/>
          </p:nvSpPr>
          <p:spPr>
            <a:xfrm>
              <a:off x="6473506" y="4312451"/>
              <a:ext cx="1792415" cy="954107"/>
            </a:xfrm>
            <a:prstGeom prst="rect">
              <a:avLst/>
            </a:prstGeom>
            <a:noFill/>
          </p:spPr>
          <p:txBody>
            <a:bodyPr wrap="square" rtlCol="0">
              <a:spAutoFit/>
            </a:bodyPr>
            <a:lstStyle/>
            <a:p>
              <a:r>
                <a:rPr lang="en-US" sz="1400" b="1">
                  <a:solidFill>
                    <a:srgbClr val="C00000"/>
                  </a:solidFill>
                  <a:latin typeface="Calibri" panose="020F0502020204030204" pitchFamily="34" charset="0"/>
                  <a:cs typeface="Calibri" panose="020F0502020204030204" pitchFamily="34" charset="0"/>
                </a:rPr>
                <a:t>MATLAB FOR</a:t>
              </a:r>
            </a:p>
            <a:p>
              <a:r>
                <a:rPr lang="en-US" sz="1400" b="1">
                  <a:solidFill>
                    <a:schemeClr val="tx1">
                      <a:lumMod val="85000"/>
                      <a:lumOff val="15000"/>
                    </a:schemeClr>
                  </a:solidFill>
                  <a:latin typeface="Calibri" panose="020F0502020204030204" pitchFamily="34" charset="0"/>
                  <a:cs typeface="Calibri" panose="020F0502020204030204" pitchFamily="34" charset="0"/>
                </a:rPr>
                <a:t>Instructors</a:t>
              </a:r>
            </a:p>
            <a:p>
              <a:r>
                <a:rPr lang="en-US" sz="1400" b="1">
                  <a:solidFill>
                    <a:schemeClr val="tx1">
                      <a:lumMod val="85000"/>
                      <a:lumOff val="15000"/>
                    </a:schemeClr>
                  </a:solidFill>
                  <a:latin typeface="Calibri" panose="020F0502020204030204" pitchFamily="34" charset="0"/>
                  <a:cs typeface="Calibri" panose="020F0502020204030204" pitchFamily="34" charset="0"/>
                </a:rPr>
                <a:t>Students</a:t>
              </a:r>
            </a:p>
            <a:p>
              <a:r>
                <a:rPr lang="en-US" sz="1400" b="1">
                  <a:solidFill>
                    <a:schemeClr val="tx1">
                      <a:lumMod val="85000"/>
                      <a:lumOff val="15000"/>
                    </a:schemeClr>
                  </a:solidFill>
                  <a:latin typeface="Calibri" panose="020F0502020204030204" pitchFamily="34" charset="0"/>
                  <a:cs typeface="Calibri" panose="020F0502020204030204" pitchFamily="34" charset="0"/>
                </a:rPr>
                <a:t>Researchers</a:t>
              </a:r>
            </a:p>
          </p:txBody>
        </p:sp>
      </p:grpSp>
      <p:grpSp>
        <p:nvGrpSpPr>
          <p:cNvPr id="39" name="Group 38"/>
          <p:cNvGrpSpPr/>
          <p:nvPr/>
        </p:nvGrpSpPr>
        <p:grpSpPr>
          <a:xfrm>
            <a:off x="7696200" y="9316373"/>
            <a:ext cx="4083965" cy="1085559"/>
            <a:chOff x="3956251" y="4293096"/>
            <a:chExt cx="4309670" cy="1085559"/>
          </a:xfrm>
        </p:grpSpPr>
        <p:pic>
          <p:nvPicPr>
            <p:cNvPr id="40" name="Picture 39"/>
            <p:cNvPicPr>
              <a:picLocks noChangeAspect="1"/>
            </p:cNvPicPr>
            <p:nvPr/>
          </p:nvPicPr>
          <p:blipFill>
            <a:blip r:embed="rId4"/>
            <a:stretch>
              <a:fillRect/>
            </a:stretch>
          </p:blipFill>
          <p:spPr>
            <a:xfrm>
              <a:off x="3956251" y="4293096"/>
              <a:ext cx="2427781" cy="1085559"/>
            </a:xfrm>
            <a:prstGeom prst="rect">
              <a:avLst/>
            </a:prstGeom>
          </p:spPr>
          <p:style>
            <a:lnRef idx="0">
              <a:schemeClr val="accent5"/>
            </a:lnRef>
            <a:fillRef idx="3">
              <a:schemeClr val="accent5"/>
            </a:fillRef>
            <a:effectRef idx="3">
              <a:schemeClr val="accent5"/>
            </a:effectRef>
            <a:fontRef idx="minor">
              <a:schemeClr val="lt1"/>
            </a:fontRef>
          </p:style>
        </p:pic>
        <p:sp>
          <p:nvSpPr>
            <p:cNvPr id="41" name="TextBox 40"/>
            <p:cNvSpPr txBox="1"/>
            <p:nvPr/>
          </p:nvSpPr>
          <p:spPr>
            <a:xfrm>
              <a:off x="6473506" y="4312451"/>
              <a:ext cx="1792415" cy="954107"/>
            </a:xfrm>
            <a:prstGeom prst="rect">
              <a:avLst/>
            </a:prstGeom>
            <a:noFill/>
          </p:spPr>
          <p:txBody>
            <a:bodyPr wrap="square" rtlCol="0">
              <a:spAutoFit/>
            </a:bodyPr>
            <a:lstStyle/>
            <a:p>
              <a:r>
                <a:rPr lang="en-US" sz="1400" b="1">
                  <a:solidFill>
                    <a:srgbClr val="C00000"/>
                  </a:solidFill>
                  <a:latin typeface="Calibri" panose="020F0502020204030204" pitchFamily="34" charset="0"/>
                  <a:cs typeface="Calibri" panose="020F0502020204030204" pitchFamily="34" charset="0"/>
                </a:rPr>
                <a:t>MATLAB FOR</a:t>
              </a:r>
            </a:p>
            <a:p>
              <a:r>
                <a:rPr lang="en-US" sz="1400" b="1">
                  <a:solidFill>
                    <a:schemeClr val="tx1">
                      <a:lumMod val="85000"/>
                      <a:lumOff val="15000"/>
                    </a:schemeClr>
                  </a:solidFill>
                  <a:latin typeface="Calibri" panose="020F0502020204030204" pitchFamily="34" charset="0"/>
                  <a:cs typeface="Calibri" panose="020F0502020204030204" pitchFamily="34" charset="0"/>
                </a:rPr>
                <a:t>Instructors</a:t>
              </a:r>
            </a:p>
            <a:p>
              <a:r>
                <a:rPr lang="en-US" sz="1400" b="1">
                  <a:solidFill>
                    <a:schemeClr val="tx1">
                      <a:lumMod val="85000"/>
                      <a:lumOff val="15000"/>
                    </a:schemeClr>
                  </a:solidFill>
                  <a:latin typeface="Calibri" panose="020F0502020204030204" pitchFamily="34" charset="0"/>
                  <a:cs typeface="Calibri" panose="020F0502020204030204" pitchFamily="34" charset="0"/>
                </a:rPr>
                <a:t>Students</a:t>
              </a:r>
            </a:p>
            <a:p>
              <a:r>
                <a:rPr lang="en-US" sz="1400" b="1">
                  <a:solidFill>
                    <a:schemeClr val="tx1">
                      <a:lumMod val="85000"/>
                      <a:lumOff val="15000"/>
                    </a:schemeClr>
                  </a:solidFill>
                  <a:latin typeface="Calibri" panose="020F0502020204030204" pitchFamily="34" charset="0"/>
                  <a:cs typeface="Calibri" panose="020F0502020204030204" pitchFamily="34" charset="0"/>
                </a:rPr>
                <a:t>Researchers</a:t>
              </a:r>
            </a:p>
          </p:txBody>
        </p:sp>
      </p:grpSp>
      <p:sp>
        <p:nvSpPr>
          <p:cNvPr id="30" name="TextBox 29">
            <a:extLst>
              <a:ext uri="{FF2B5EF4-FFF2-40B4-BE49-F238E27FC236}">
                <a16:creationId xmlns:a16="http://schemas.microsoft.com/office/drawing/2014/main" id="{DED4FDAC-5588-134E-B52D-EF5DFB7D0B92}"/>
              </a:ext>
            </a:extLst>
          </p:cNvPr>
          <p:cNvSpPr txBox="1"/>
          <p:nvPr/>
        </p:nvSpPr>
        <p:spPr>
          <a:xfrm>
            <a:off x="4282837" y="4502446"/>
            <a:ext cx="3643313" cy="1046440"/>
          </a:xfrm>
          <a:prstGeom prst="rect">
            <a:avLst/>
          </a:prstGeom>
          <a:noFill/>
        </p:spPr>
        <p:txBody>
          <a:bodyPr wrap="square" rtlCol="0">
            <a:spAutoFit/>
          </a:bodyPr>
          <a:lstStyle/>
          <a:p>
            <a:pPr algn="ctr"/>
            <a:r>
              <a:rPr lang="en-US" sz="2000" b="1">
                <a:solidFill>
                  <a:schemeClr val="tx2"/>
                </a:solidFill>
                <a:latin typeface="Arial" panose="020B0604020202020204" pitchFamily="34" charset="0"/>
                <a:cs typeface="Arial" panose="020B0604020202020204" pitchFamily="34" charset="0"/>
              </a:rPr>
              <a:t>MATLAB Online</a:t>
            </a:r>
            <a:br>
              <a:rPr lang="en-US" b="1">
                <a:solidFill>
                  <a:srgbClr val="C00000"/>
                </a:solidFill>
                <a:latin typeface="Arial" panose="020B0604020202020204" pitchFamily="34" charset="0"/>
                <a:cs typeface="Arial" panose="020B0604020202020204" pitchFamily="34" charset="0"/>
              </a:rPr>
            </a:br>
            <a:endParaRPr lang="en-US" sz="1400" b="1">
              <a:solidFill>
                <a:srgbClr val="C00000"/>
              </a:solidFill>
              <a:latin typeface="Arial" panose="020B0604020202020204" pitchFamily="34" charset="0"/>
              <a:cs typeface="Arial" panose="020B0604020202020204" pitchFamily="34" charset="0"/>
            </a:endParaRPr>
          </a:p>
          <a:p>
            <a:pPr algn="ctr"/>
            <a:r>
              <a:rPr lang="en-US" sz="1400">
                <a:latin typeface="Arial" panose="020B0604020202020204" pitchFamily="34" charset="0"/>
                <a:cs typeface="Arial" panose="020B0604020202020204" pitchFamily="34" charset="0"/>
              </a:rPr>
              <a:t>Access MATLAB with a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web browser</a:t>
            </a:r>
            <a:endParaRPr lang="en-US" sz="1400" b="1">
              <a:solidFill>
                <a:schemeClr val="tx1">
                  <a:lumMod val="85000"/>
                  <a:lumOff val="15000"/>
                </a:schemeClr>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5E8E8E20-BD32-0748-8060-F5821AE3D91A}"/>
              </a:ext>
            </a:extLst>
          </p:cNvPr>
          <p:cNvSpPr txBox="1"/>
          <p:nvPr/>
        </p:nvSpPr>
        <p:spPr>
          <a:xfrm>
            <a:off x="8717567" y="4504331"/>
            <a:ext cx="2605434" cy="1046440"/>
          </a:xfrm>
          <a:prstGeom prst="rect">
            <a:avLst/>
          </a:prstGeom>
          <a:noFill/>
        </p:spPr>
        <p:txBody>
          <a:bodyPr wrap="square" rtlCol="0">
            <a:spAutoFit/>
          </a:bodyPr>
          <a:lstStyle/>
          <a:p>
            <a:pPr algn="ctr"/>
            <a:r>
              <a:rPr lang="en-US" sz="2000" b="1">
                <a:solidFill>
                  <a:schemeClr val="tx2"/>
                </a:solidFill>
                <a:latin typeface="Arial" panose="020B0604020202020204" pitchFamily="34" charset="0"/>
                <a:cs typeface="Arial" panose="020B0604020202020204" pitchFamily="34" charset="0"/>
              </a:rPr>
              <a:t>MATLAB Mobile</a:t>
            </a:r>
            <a:br>
              <a:rPr lang="en-US" b="1">
                <a:solidFill>
                  <a:srgbClr val="C00000"/>
                </a:solidFill>
                <a:latin typeface="Arial" panose="020B0604020202020204" pitchFamily="34" charset="0"/>
                <a:cs typeface="Arial" panose="020B0604020202020204" pitchFamily="34" charset="0"/>
              </a:rPr>
            </a:br>
            <a:endParaRPr lang="en-US" sz="1400" b="1">
              <a:solidFill>
                <a:srgbClr val="C00000"/>
              </a:solidFill>
              <a:latin typeface="Arial" panose="020B0604020202020204" pitchFamily="34" charset="0"/>
              <a:cs typeface="Arial" panose="020B0604020202020204" pitchFamily="34" charset="0"/>
            </a:endParaRPr>
          </a:p>
          <a:p>
            <a:pPr algn="ctr"/>
            <a:r>
              <a:rPr lang="en-US" sz="1400">
                <a:latin typeface="Arial" panose="020B0604020202020204" pitchFamily="34" charset="0"/>
                <a:cs typeface="Arial" panose="020B0604020202020204" pitchFamily="34" charset="0"/>
              </a:rPr>
              <a:t>Access MATLAB on </a:t>
            </a:r>
            <a:br>
              <a:rPr lang="en-US" sz="1400">
                <a:latin typeface="Arial" panose="020B0604020202020204" pitchFamily="34" charset="0"/>
                <a:cs typeface="Arial" panose="020B0604020202020204" pitchFamily="34" charset="0"/>
              </a:rPr>
            </a:br>
            <a:r>
              <a:rPr lang="en-US" sz="1400">
                <a:latin typeface="Arial" panose="020B0604020202020204" pitchFamily="34" charset="0"/>
                <a:cs typeface="Arial" panose="020B0604020202020204" pitchFamily="34" charset="0"/>
              </a:rPr>
              <a:t>iOS/Android devices</a:t>
            </a:r>
            <a:endParaRPr lang="en-US" sz="1400" b="1">
              <a:solidFill>
                <a:schemeClr val="tx1">
                  <a:lumMod val="75000"/>
                  <a:lumOff val="25000"/>
                </a:schemeClr>
              </a:solidFill>
              <a:latin typeface="Arial" panose="020B0604020202020204" pitchFamily="34" charset="0"/>
              <a:cs typeface="Arial" panose="020B0604020202020204" pitchFamily="34" charset="0"/>
            </a:endParaRPr>
          </a:p>
        </p:txBody>
      </p:sp>
      <p:pic>
        <p:nvPicPr>
          <p:cNvPr id="44" name="Picture 43">
            <a:extLst>
              <a:ext uri="{FF2B5EF4-FFF2-40B4-BE49-F238E27FC236}">
                <a16:creationId xmlns:a16="http://schemas.microsoft.com/office/drawing/2014/main" id="{2973662E-574F-934F-A580-CEB6F51554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7953" y="2330055"/>
            <a:ext cx="2740671" cy="1607749"/>
          </a:xfrm>
          <a:prstGeom prst="rect">
            <a:avLst/>
          </a:prstGeom>
        </p:spPr>
      </p:pic>
      <p:pic>
        <p:nvPicPr>
          <p:cNvPr id="17" name="Picture 16">
            <a:extLst>
              <a:ext uri="{FF2B5EF4-FFF2-40B4-BE49-F238E27FC236}">
                <a16:creationId xmlns:a16="http://schemas.microsoft.com/office/drawing/2014/main" id="{89AD0951-8A13-6146-A4E9-3F6FA555CD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913" y="2121028"/>
            <a:ext cx="3284398" cy="2037279"/>
          </a:xfrm>
          <a:prstGeom prst="rect">
            <a:avLst/>
          </a:prstGeom>
        </p:spPr>
      </p:pic>
      <p:pic>
        <p:nvPicPr>
          <p:cNvPr id="18" name="Picture 17">
            <a:extLst>
              <a:ext uri="{FF2B5EF4-FFF2-40B4-BE49-F238E27FC236}">
                <a16:creationId xmlns:a16="http://schemas.microsoft.com/office/drawing/2014/main" id="{273A0075-6938-CC4C-AE4A-86C559847B7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15760" y="2467138"/>
            <a:ext cx="930464" cy="1661191"/>
          </a:xfrm>
          <a:prstGeom prst="rect">
            <a:avLst/>
          </a:prstGeom>
        </p:spPr>
      </p:pic>
      <p:sp>
        <p:nvSpPr>
          <p:cNvPr id="22" name="Rectangle 21">
            <a:extLst>
              <a:ext uri="{FF2B5EF4-FFF2-40B4-BE49-F238E27FC236}">
                <a16:creationId xmlns:a16="http://schemas.microsoft.com/office/drawing/2014/main" id="{3CCD8DDF-09E8-684D-97F1-8ADD4FBADF03}"/>
              </a:ext>
            </a:extLst>
          </p:cNvPr>
          <p:cNvSpPr/>
          <p:nvPr/>
        </p:nvSpPr>
        <p:spPr>
          <a:xfrm>
            <a:off x="0" y="5855107"/>
            <a:ext cx="4271963" cy="1002894"/>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23" name="Rectangle 22">
            <a:extLst>
              <a:ext uri="{FF2B5EF4-FFF2-40B4-BE49-F238E27FC236}">
                <a16:creationId xmlns:a16="http://schemas.microsoft.com/office/drawing/2014/main" id="{4DD4A5DF-2A87-2F42-A53F-16019559A592}"/>
              </a:ext>
            </a:extLst>
          </p:cNvPr>
          <p:cNvSpPr/>
          <p:nvPr/>
        </p:nvSpPr>
        <p:spPr>
          <a:xfrm>
            <a:off x="7915275" y="5855107"/>
            <a:ext cx="4271963" cy="1002894"/>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24" name="Rectangle 23">
            <a:extLst>
              <a:ext uri="{FF2B5EF4-FFF2-40B4-BE49-F238E27FC236}">
                <a16:creationId xmlns:a16="http://schemas.microsoft.com/office/drawing/2014/main" id="{5FA3AAE9-10FB-0D44-BEA7-E4F03EC57CF7}"/>
              </a:ext>
            </a:extLst>
          </p:cNvPr>
          <p:cNvSpPr/>
          <p:nvPr/>
        </p:nvSpPr>
        <p:spPr>
          <a:xfrm>
            <a:off x="4271962" y="5855107"/>
            <a:ext cx="3643313" cy="1002894"/>
          </a:xfrm>
          <a:prstGeom prst="rect">
            <a:avLst/>
          </a:prstGeom>
          <a:solidFill>
            <a:srgbClr val="0D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26" name="Rectangle 25">
            <a:extLst>
              <a:ext uri="{FF2B5EF4-FFF2-40B4-BE49-F238E27FC236}">
                <a16:creationId xmlns:a16="http://schemas.microsoft.com/office/drawing/2014/main" id="{2ADBCD75-2FAB-2845-B4E5-C5A8225C87DF}"/>
              </a:ext>
            </a:extLst>
          </p:cNvPr>
          <p:cNvSpPr/>
          <p:nvPr/>
        </p:nvSpPr>
        <p:spPr>
          <a:xfrm>
            <a:off x="4271962" y="6231109"/>
            <a:ext cx="3630738" cy="297040"/>
          </a:xfrm>
          <a:prstGeom prst="rect">
            <a:avLst/>
          </a:prstGeom>
        </p:spPr>
        <p:txBody>
          <a:bodyPr wrap="square">
            <a:spAutoFit/>
          </a:bodyPr>
          <a:lstStyle/>
          <a:p>
            <a:pPr algn="ctr"/>
            <a:r>
              <a:rPr lang="en-US" sz="1300" b="1">
                <a:solidFill>
                  <a:schemeClr val="bg1"/>
                </a:solidFill>
              </a:rPr>
              <a:t>Visit matlab.mathworks.com</a:t>
            </a:r>
            <a:endParaRPr lang="en-US" sz="1300">
              <a:solidFill>
                <a:schemeClr val="bg1"/>
              </a:solidFill>
            </a:endParaRPr>
          </a:p>
        </p:txBody>
      </p:sp>
      <p:sp>
        <p:nvSpPr>
          <p:cNvPr id="27" name="Rectangle 26">
            <a:extLst>
              <a:ext uri="{FF2B5EF4-FFF2-40B4-BE49-F238E27FC236}">
                <a16:creationId xmlns:a16="http://schemas.microsoft.com/office/drawing/2014/main" id="{F1BED1AA-850D-2E45-9F64-03BE596A9CEB}"/>
              </a:ext>
            </a:extLst>
          </p:cNvPr>
          <p:cNvSpPr/>
          <p:nvPr/>
        </p:nvSpPr>
        <p:spPr>
          <a:xfrm>
            <a:off x="-1" y="6231109"/>
            <a:ext cx="4259388" cy="297040"/>
          </a:xfrm>
          <a:prstGeom prst="rect">
            <a:avLst/>
          </a:prstGeom>
        </p:spPr>
        <p:txBody>
          <a:bodyPr wrap="square">
            <a:spAutoFit/>
          </a:bodyPr>
          <a:lstStyle/>
          <a:p>
            <a:pPr algn="ctr"/>
            <a:r>
              <a:rPr lang="en-US" sz="1300" b="1">
                <a:solidFill>
                  <a:schemeClr val="bg1"/>
                </a:solidFill>
              </a:rPr>
              <a:t>Visit your university MATLAB portal</a:t>
            </a:r>
            <a:endParaRPr lang="en-US" sz="1300">
              <a:solidFill>
                <a:schemeClr val="bg1"/>
              </a:solidFill>
            </a:endParaRPr>
          </a:p>
        </p:txBody>
      </p:sp>
      <p:pic>
        <p:nvPicPr>
          <p:cNvPr id="5" name="Graphic 4">
            <a:extLst>
              <a:ext uri="{FF2B5EF4-FFF2-40B4-BE49-F238E27FC236}">
                <a16:creationId xmlns:a16="http://schemas.microsoft.com/office/drawing/2014/main" id="{461C8E98-D0DF-F243-89B1-43769B8C044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093814" y="6117354"/>
            <a:ext cx="1397583" cy="465861"/>
          </a:xfrm>
          <a:prstGeom prst="rect">
            <a:avLst/>
          </a:prstGeom>
        </p:spPr>
      </p:pic>
      <p:pic>
        <p:nvPicPr>
          <p:cNvPr id="7" name="Graphic 6">
            <a:extLst>
              <a:ext uri="{FF2B5EF4-FFF2-40B4-BE49-F238E27FC236}">
                <a16:creationId xmlns:a16="http://schemas.microsoft.com/office/drawing/2014/main" id="{7869DE3F-8FF9-F04A-B776-4966DD38555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585113" y="6114198"/>
            <a:ext cx="1417510" cy="472503"/>
          </a:xfrm>
          <a:prstGeom prst="rect">
            <a:avLst/>
          </a:prstGeom>
        </p:spPr>
      </p:pic>
      <p:sp>
        <p:nvSpPr>
          <p:cNvPr id="42" name="Title 1">
            <a:extLst>
              <a:ext uri="{FF2B5EF4-FFF2-40B4-BE49-F238E27FC236}">
                <a16:creationId xmlns:a16="http://schemas.microsoft.com/office/drawing/2014/main" id="{59F0B89B-94D5-4F6B-BE03-A7243FBC66F4}"/>
              </a:ext>
            </a:extLst>
          </p:cNvPr>
          <p:cNvSpPr>
            <a:spLocks noGrp="1"/>
          </p:cNvSpPr>
          <p:nvPr>
            <p:ph type="title"/>
          </p:nvPr>
        </p:nvSpPr>
        <p:spPr>
          <a:xfrm>
            <a:off x="609600" y="457200"/>
            <a:ext cx="10769600" cy="990600"/>
          </a:xfrm>
        </p:spPr>
        <p:txBody>
          <a:bodyPr vert="horz" lIns="91440" tIns="45720" rIns="91440" bIns="45720" rtlCol="0" anchor="t" anchorCtr="0">
            <a:noAutofit/>
          </a:bodyPr>
          <a:lstStyle/>
          <a:p>
            <a:r>
              <a:rPr lang="en-US"/>
              <a:t>Anytime, Anywhere Access for Faculty, Staff, Students, and Visitors</a:t>
            </a:r>
          </a:p>
        </p:txBody>
      </p:sp>
    </p:spTree>
    <p:extLst>
      <p:ext uri="{BB962C8B-B14F-4D97-AF65-F5344CB8AC3E}">
        <p14:creationId xmlns:p14="http://schemas.microsoft.com/office/powerpoint/2010/main" val="3336793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B5164B-2F31-1E41-9CEA-972BA20BC3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5600" y="1091629"/>
            <a:ext cx="7770368" cy="4837110"/>
          </a:xfrm>
          <a:prstGeom prst="rect">
            <a:avLst/>
          </a:prstGeom>
          <a:effectLst>
            <a:outerShdw blurRad="292100" dist="38100" dir="5400000" algn="t" rotWithShape="0">
              <a:prstClr val="black">
                <a:alpha val="25000"/>
              </a:prstClr>
            </a:outerShdw>
          </a:effectLst>
        </p:spPr>
      </p:pic>
      <p:sp>
        <p:nvSpPr>
          <p:cNvPr id="18" name="Title 17">
            <a:extLst>
              <a:ext uri="{FF2B5EF4-FFF2-40B4-BE49-F238E27FC236}">
                <a16:creationId xmlns:a16="http://schemas.microsoft.com/office/drawing/2014/main" id="{E8D8753C-C8C4-E646-9C00-31494A28AB34}"/>
              </a:ext>
            </a:extLst>
          </p:cNvPr>
          <p:cNvSpPr>
            <a:spLocks noGrp="1"/>
          </p:cNvSpPr>
          <p:nvPr>
            <p:ph type="title"/>
          </p:nvPr>
        </p:nvSpPr>
        <p:spPr>
          <a:xfrm>
            <a:off x="609602" y="501805"/>
            <a:ext cx="10769600" cy="990600"/>
          </a:xfrm>
        </p:spPr>
        <p:txBody>
          <a:bodyPr/>
          <a:lstStyle/>
          <a:p>
            <a:r>
              <a:rPr lang="en-US"/>
              <a:t>Self-Paced, Online Training for MATLAB and Simulink</a:t>
            </a:r>
          </a:p>
        </p:txBody>
      </p:sp>
      <p:sp>
        <p:nvSpPr>
          <p:cNvPr id="8" name="Rectangle 7">
            <a:extLst>
              <a:ext uri="{FF2B5EF4-FFF2-40B4-BE49-F238E27FC236}">
                <a16:creationId xmlns:a16="http://schemas.microsoft.com/office/drawing/2014/main" id="{7E858EED-74F1-48FF-BD79-C17A758C5378}"/>
              </a:ext>
            </a:extLst>
          </p:cNvPr>
          <p:cNvSpPr/>
          <p:nvPr/>
        </p:nvSpPr>
        <p:spPr>
          <a:xfrm>
            <a:off x="0" y="6285053"/>
            <a:ext cx="12192000" cy="572947"/>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9" name="Rectangle 8">
            <a:extLst>
              <a:ext uri="{FF2B5EF4-FFF2-40B4-BE49-F238E27FC236}">
                <a16:creationId xmlns:a16="http://schemas.microsoft.com/office/drawing/2014/main" id="{D58D3182-015B-4BAF-B9BC-56BFAF1B1D06}"/>
              </a:ext>
            </a:extLst>
          </p:cNvPr>
          <p:cNvSpPr/>
          <p:nvPr/>
        </p:nvSpPr>
        <p:spPr>
          <a:xfrm>
            <a:off x="0" y="6402447"/>
            <a:ext cx="11765092" cy="292388"/>
          </a:xfrm>
          <a:prstGeom prst="rect">
            <a:avLst/>
          </a:prstGeom>
        </p:spPr>
        <p:txBody>
          <a:bodyPr wrap="square">
            <a:spAutoFit/>
          </a:bodyPr>
          <a:lstStyle/>
          <a:p>
            <a:pPr algn="r"/>
            <a:r>
              <a:rPr lang="en-US" sz="1300" b="1">
                <a:solidFill>
                  <a:schemeClr val="bg1"/>
                </a:solidFill>
              </a:rPr>
              <a:t>To learn more, visit mathworks.com/AcademicTraining</a:t>
            </a:r>
            <a:endParaRPr lang="en-US" sz="1300">
              <a:solidFill>
                <a:schemeClr val="bg1"/>
              </a:solidFill>
            </a:endParaRPr>
          </a:p>
        </p:txBody>
      </p:sp>
      <p:sp>
        <p:nvSpPr>
          <p:cNvPr id="20" name="Rectangle 19">
            <a:extLst>
              <a:ext uri="{FF2B5EF4-FFF2-40B4-BE49-F238E27FC236}">
                <a16:creationId xmlns:a16="http://schemas.microsoft.com/office/drawing/2014/main" id="{FF50700C-95AC-2549-B7DA-79309E168A43}"/>
              </a:ext>
            </a:extLst>
          </p:cNvPr>
          <p:cNvSpPr/>
          <p:nvPr/>
        </p:nvSpPr>
        <p:spPr>
          <a:xfrm>
            <a:off x="0" y="3742718"/>
            <a:ext cx="5633883" cy="3108543"/>
          </a:xfrm>
          <a:prstGeom prst="rect">
            <a:avLst/>
          </a:prstGeom>
          <a:solidFill>
            <a:srgbClr val="000000">
              <a:alpha val="94902"/>
            </a:srgbClr>
          </a:solidFill>
        </p:spPr>
        <p:txBody>
          <a:bodyPr wrap="square" anchor="t">
            <a:spAutoFit/>
          </a:bodyPr>
          <a:lstStyle/>
          <a:p>
            <a:pPr marL="463550" lvl="1">
              <a:spcBef>
                <a:spcPts val="400"/>
              </a:spcBef>
              <a:spcAft>
                <a:spcPts val="400"/>
              </a:spcAft>
            </a:pPr>
            <a:endParaRPr lang="en-US" sz="2400">
              <a:solidFill>
                <a:schemeClr val="bg1"/>
              </a:solidFill>
            </a:endParaRPr>
          </a:p>
          <a:p>
            <a:pPr marL="463550" lvl="1">
              <a:spcBef>
                <a:spcPts val="400"/>
              </a:spcBef>
              <a:spcAft>
                <a:spcPts val="400"/>
              </a:spcAft>
            </a:pPr>
            <a:r>
              <a:rPr lang="en-US" sz="2400" b="1">
                <a:solidFill>
                  <a:schemeClr val="bg1"/>
                </a:solidFill>
              </a:rPr>
              <a:t>Campus-Wide Online Training</a:t>
            </a:r>
          </a:p>
          <a:p>
            <a:pPr marL="572770" lvl="1">
              <a:spcBef>
                <a:spcPts val="400"/>
              </a:spcBef>
              <a:spcAft>
                <a:spcPts val="400"/>
              </a:spcAft>
            </a:pPr>
            <a:r>
              <a:rPr lang="en-US">
                <a:solidFill>
                  <a:schemeClr val="bg1"/>
                </a:solidFill>
              </a:rPr>
              <a:t>Hands-on MATLAB and Simulink experience</a:t>
            </a:r>
            <a:endParaRPr lang="en-US">
              <a:solidFill>
                <a:schemeClr val="bg1"/>
              </a:solidFill>
              <a:cs typeface="Arial"/>
            </a:endParaRPr>
          </a:p>
          <a:p>
            <a:pPr marL="572770" lvl="1">
              <a:spcBef>
                <a:spcPts val="400"/>
              </a:spcBef>
              <a:spcAft>
                <a:spcPts val="400"/>
              </a:spcAft>
            </a:pPr>
            <a:r>
              <a:rPr lang="en-US">
                <a:solidFill>
                  <a:srgbClr val="00A9E0"/>
                </a:solidFill>
              </a:rPr>
              <a:t>Measurable progress report </a:t>
            </a:r>
            <a:r>
              <a:rPr lang="en-US">
                <a:solidFill>
                  <a:schemeClr val="bg1"/>
                </a:solidFill>
              </a:rPr>
              <a:t>and completion certificate</a:t>
            </a:r>
            <a:endParaRPr lang="en-US">
              <a:solidFill>
                <a:schemeClr val="bg1"/>
              </a:solidFill>
              <a:cs typeface="Arial"/>
            </a:endParaRPr>
          </a:p>
          <a:p>
            <a:pPr marL="572770" lvl="1">
              <a:spcBef>
                <a:spcPts val="400"/>
              </a:spcBef>
              <a:spcAft>
                <a:spcPts val="400"/>
              </a:spcAft>
            </a:pPr>
            <a:r>
              <a:rPr lang="en-US">
                <a:solidFill>
                  <a:schemeClr val="bg1"/>
                </a:solidFill>
              </a:rPr>
              <a:t>Interactive lessons with </a:t>
            </a:r>
            <a:r>
              <a:rPr lang="en-US">
                <a:solidFill>
                  <a:srgbClr val="00A9E0"/>
                </a:solidFill>
              </a:rPr>
              <a:t>immediate feedback</a:t>
            </a:r>
            <a:endParaRPr lang="en-US">
              <a:solidFill>
                <a:srgbClr val="00A9E0"/>
              </a:solidFill>
              <a:cs typeface="Arial"/>
            </a:endParaRPr>
          </a:p>
          <a:p>
            <a:pPr marL="572770" lvl="1">
              <a:spcBef>
                <a:spcPts val="400"/>
              </a:spcBef>
              <a:spcAft>
                <a:spcPts val="400"/>
              </a:spcAft>
            </a:pPr>
            <a:r>
              <a:rPr lang="en-US">
                <a:solidFill>
                  <a:schemeClr val="bg1"/>
                </a:solidFill>
              </a:rPr>
              <a:t>24/7 availability</a:t>
            </a:r>
            <a:endParaRPr lang="en-US">
              <a:solidFill>
                <a:schemeClr val="bg1"/>
              </a:solidFill>
              <a:cs typeface="Arial"/>
            </a:endParaRPr>
          </a:p>
          <a:p>
            <a:pPr marL="572770" lvl="1">
              <a:spcBef>
                <a:spcPts val="400"/>
              </a:spcBef>
              <a:spcAft>
                <a:spcPts val="400"/>
              </a:spcAft>
            </a:pPr>
            <a:endParaRPr lang="en-US">
              <a:solidFill>
                <a:schemeClr val="bg1"/>
              </a:solidFill>
              <a:cs typeface="Arial"/>
            </a:endParaRPr>
          </a:p>
        </p:txBody>
      </p:sp>
    </p:spTree>
    <p:extLst>
      <p:ext uri="{BB962C8B-B14F-4D97-AF65-F5344CB8AC3E}">
        <p14:creationId xmlns:p14="http://schemas.microsoft.com/office/powerpoint/2010/main" val="1499405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id="{BC8941B5-E04C-4D61-8F89-14F58772C782}"/>
              </a:ext>
            </a:extLst>
          </p:cNvPr>
          <p:cNvSpPr txBox="1"/>
          <p:nvPr/>
        </p:nvSpPr>
        <p:spPr>
          <a:xfrm>
            <a:off x="6558756" y="1488766"/>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err="1">
                <a:solidFill>
                  <a:schemeClr val="accent4"/>
                </a:solidFill>
                <a:latin typeface="Arial" pitchFamily="34" charset="0"/>
                <a:cs typeface="Arial" pitchFamily="34" charset="0"/>
              </a:rPr>
              <a:t>Stateflow</a:t>
            </a:r>
            <a:r>
              <a:rPr lang="en-US" sz="1050">
                <a:solidFill>
                  <a:schemeClr val="accent4"/>
                </a:solidFill>
                <a:latin typeface="Arial" pitchFamily="34" charset="0"/>
                <a:cs typeface="Arial" pitchFamily="34" charset="0"/>
              </a:rPr>
              <a:t> Onramp</a:t>
            </a:r>
          </a:p>
        </p:txBody>
      </p:sp>
      <p:sp>
        <p:nvSpPr>
          <p:cNvPr id="65" name="TextBox 64">
            <a:extLst>
              <a:ext uri="{FF2B5EF4-FFF2-40B4-BE49-F238E27FC236}">
                <a16:creationId xmlns:a16="http://schemas.microsoft.com/office/drawing/2014/main" id="{1EB24FFF-39D9-487D-9D12-29F30676FACB}"/>
              </a:ext>
            </a:extLst>
          </p:cNvPr>
          <p:cNvSpPr txBox="1"/>
          <p:nvPr/>
        </p:nvSpPr>
        <p:spPr>
          <a:xfrm>
            <a:off x="2078633" y="4932333"/>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MATLAB Programming Techniques</a:t>
            </a:r>
          </a:p>
        </p:txBody>
      </p:sp>
      <p:sp>
        <p:nvSpPr>
          <p:cNvPr id="55" name="TextBox 54">
            <a:extLst>
              <a:ext uri="{FF2B5EF4-FFF2-40B4-BE49-F238E27FC236}">
                <a16:creationId xmlns:a16="http://schemas.microsoft.com/office/drawing/2014/main" id="{B61111DE-A241-4CD5-A262-32B547C5D276}"/>
              </a:ext>
            </a:extLst>
          </p:cNvPr>
          <p:cNvSpPr txBox="1"/>
          <p:nvPr/>
        </p:nvSpPr>
        <p:spPr>
          <a:xfrm>
            <a:off x="2066319" y="1497929"/>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Simulink Onramp</a:t>
            </a:r>
          </a:p>
        </p:txBody>
      </p:sp>
      <p:sp>
        <p:nvSpPr>
          <p:cNvPr id="2" name="Title 1">
            <a:extLst>
              <a:ext uri="{FF2B5EF4-FFF2-40B4-BE49-F238E27FC236}">
                <a16:creationId xmlns:a16="http://schemas.microsoft.com/office/drawing/2014/main" id="{A74D2936-5460-466F-8268-C10AF3A17F85}"/>
              </a:ext>
            </a:extLst>
          </p:cNvPr>
          <p:cNvSpPr>
            <a:spLocks noGrp="1"/>
          </p:cNvSpPr>
          <p:nvPr>
            <p:ph type="title"/>
          </p:nvPr>
        </p:nvSpPr>
        <p:spPr/>
        <p:txBody>
          <a:bodyPr/>
          <a:lstStyle/>
          <a:p>
            <a:r>
              <a:rPr lang="en-GB"/>
              <a:t>Available Self-Paced Training Courses</a:t>
            </a:r>
            <a:endParaRPr lang="en-US"/>
          </a:p>
        </p:txBody>
      </p:sp>
      <p:sp>
        <p:nvSpPr>
          <p:cNvPr id="3" name="TextBox 2">
            <a:extLst>
              <a:ext uri="{FF2B5EF4-FFF2-40B4-BE49-F238E27FC236}">
                <a16:creationId xmlns:a16="http://schemas.microsoft.com/office/drawing/2014/main" id="{2A3D5640-4D05-4F51-A8C7-8BD801DE5C93}"/>
              </a:ext>
            </a:extLst>
          </p:cNvPr>
          <p:cNvSpPr txBox="1"/>
          <p:nvPr/>
        </p:nvSpPr>
        <p:spPr>
          <a:xfrm>
            <a:off x="8343358" y="1669399"/>
            <a:ext cx="3762581" cy="646331"/>
          </a:xfrm>
          <a:prstGeom prst="rect">
            <a:avLst/>
          </a:prstGeom>
          <a:noFill/>
        </p:spPr>
        <p:txBody>
          <a:bodyPr wrap="square" rtlCol="0" anchor="t">
            <a:spAutoFit/>
          </a:bodyPr>
          <a:lstStyle/>
          <a:p>
            <a:r>
              <a:rPr lang="en-GB">
                <a:latin typeface="Arial"/>
                <a:cs typeface="Arial"/>
              </a:rPr>
              <a:t>11 hours of FREE content—available for everyone</a:t>
            </a:r>
            <a:endParaRPr lang="en-US">
              <a:latin typeface="Arial"/>
              <a:cs typeface="Arial"/>
            </a:endParaRPr>
          </a:p>
        </p:txBody>
      </p:sp>
      <p:sp>
        <p:nvSpPr>
          <p:cNvPr id="50" name="TextBox 49">
            <a:extLst>
              <a:ext uri="{FF2B5EF4-FFF2-40B4-BE49-F238E27FC236}">
                <a16:creationId xmlns:a16="http://schemas.microsoft.com/office/drawing/2014/main" id="{E4AB0AF4-EF65-488A-A983-AC3FFE0CB707}"/>
              </a:ext>
            </a:extLst>
          </p:cNvPr>
          <p:cNvSpPr txBox="1"/>
          <p:nvPr/>
        </p:nvSpPr>
        <p:spPr>
          <a:xfrm>
            <a:off x="465201" y="1129975"/>
            <a:ext cx="1906997"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Get started</a:t>
            </a:r>
          </a:p>
        </p:txBody>
      </p:sp>
      <p:pic>
        <p:nvPicPr>
          <p:cNvPr id="10" name="Picture 9">
            <a:extLst>
              <a:ext uri="{FF2B5EF4-FFF2-40B4-BE49-F238E27FC236}">
                <a16:creationId xmlns:a16="http://schemas.microsoft.com/office/drawing/2014/main" id="{6F62F0C0-80D7-4FAA-94F6-EBF6F8C72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299" y="1503675"/>
            <a:ext cx="1463040" cy="389567"/>
          </a:xfrm>
          <a:prstGeom prst="rect">
            <a:avLst/>
          </a:prstGeom>
        </p:spPr>
      </p:pic>
      <p:sp>
        <p:nvSpPr>
          <p:cNvPr id="11" name="TextBox 10">
            <a:extLst>
              <a:ext uri="{FF2B5EF4-FFF2-40B4-BE49-F238E27FC236}">
                <a16:creationId xmlns:a16="http://schemas.microsoft.com/office/drawing/2014/main" id="{D2BC14FC-A025-4265-97CC-53E4FDCEDC45}"/>
              </a:ext>
            </a:extLst>
          </p:cNvPr>
          <p:cNvSpPr txBox="1"/>
          <p:nvPr/>
        </p:nvSpPr>
        <p:spPr>
          <a:xfrm>
            <a:off x="541976" y="1502427"/>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MATLAB Onramp</a:t>
            </a:r>
          </a:p>
        </p:txBody>
      </p:sp>
      <p:sp>
        <p:nvSpPr>
          <p:cNvPr id="12" name="TextBox 11">
            <a:extLst>
              <a:ext uri="{FF2B5EF4-FFF2-40B4-BE49-F238E27FC236}">
                <a16:creationId xmlns:a16="http://schemas.microsoft.com/office/drawing/2014/main" id="{A7840C67-B776-4927-B97B-CA463778C889}"/>
              </a:ext>
            </a:extLst>
          </p:cNvPr>
          <p:cNvSpPr txBox="1"/>
          <p:nvPr/>
        </p:nvSpPr>
        <p:spPr>
          <a:xfrm>
            <a:off x="1549150" y="1506995"/>
            <a:ext cx="457200" cy="200055"/>
          </a:xfrm>
          <a:prstGeom prst="rect">
            <a:avLst/>
          </a:prstGeom>
          <a:solidFill>
            <a:srgbClr val="20961A"/>
          </a:solidFill>
        </p:spPr>
        <p:txBody>
          <a:bodyPr wrap="square" rtlCol="0">
            <a:spAutoFit/>
          </a:bodyPr>
          <a:lstStyle/>
          <a:p>
            <a:pPr algn="ctr"/>
            <a:r>
              <a:rPr lang="en-US" sz="700" b="1">
                <a:solidFill>
                  <a:schemeClr val="bg1"/>
                </a:solidFill>
                <a:latin typeface="Arial" pitchFamily="34" charset="0"/>
                <a:cs typeface="Arial" pitchFamily="34" charset="0"/>
              </a:rPr>
              <a:t>FREE</a:t>
            </a:r>
          </a:p>
        </p:txBody>
      </p:sp>
      <p:pic>
        <p:nvPicPr>
          <p:cNvPr id="54" name="Picture 53">
            <a:extLst>
              <a:ext uri="{FF2B5EF4-FFF2-40B4-BE49-F238E27FC236}">
                <a16:creationId xmlns:a16="http://schemas.microsoft.com/office/drawing/2014/main" id="{C138DC3B-63DD-4D29-99BF-9D23E74B5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0642" y="1499177"/>
            <a:ext cx="1463040" cy="389566"/>
          </a:xfrm>
          <a:prstGeom prst="rect">
            <a:avLst/>
          </a:prstGeom>
        </p:spPr>
      </p:pic>
      <p:sp>
        <p:nvSpPr>
          <p:cNvPr id="56" name="TextBox 55">
            <a:extLst>
              <a:ext uri="{FF2B5EF4-FFF2-40B4-BE49-F238E27FC236}">
                <a16:creationId xmlns:a16="http://schemas.microsoft.com/office/drawing/2014/main" id="{6404C44D-996F-4C05-83E8-EFA5B36F530C}"/>
              </a:ext>
            </a:extLst>
          </p:cNvPr>
          <p:cNvSpPr txBox="1"/>
          <p:nvPr/>
        </p:nvSpPr>
        <p:spPr>
          <a:xfrm>
            <a:off x="3073493" y="1494614"/>
            <a:ext cx="457200" cy="200055"/>
          </a:xfrm>
          <a:prstGeom prst="rect">
            <a:avLst/>
          </a:prstGeom>
          <a:solidFill>
            <a:srgbClr val="20961A"/>
          </a:solidFill>
        </p:spPr>
        <p:txBody>
          <a:bodyPr wrap="square" rtlCol="0">
            <a:spAutoFit/>
          </a:bodyPr>
          <a:lstStyle/>
          <a:p>
            <a:pPr algn="ctr"/>
            <a:r>
              <a:rPr lang="en-US" sz="700" b="1">
                <a:solidFill>
                  <a:schemeClr val="bg1"/>
                </a:solidFill>
                <a:latin typeface="Arial" pitchFamily="34" charset="0"/>
                <a:cs typeface="Arial" pitchFamily="34" charset="0"/>
              </a:rPr>
              <a:t>FREE</a:t>
            </a:r>
          </a:p>
        </p:txBody>
      </p:sp>
      <p:grpSp>
        <p:nvGrpSpPr>
          <p:cNvPr id="15" name="Group 14">
            <a:extLst>
              <a:ext uri="{FF2B5EF4-FFF2-40B4-BE49-F238E27FC236}">
                <a16:creationId xmlns:a16="http://schemas.microsoft.com/office/drawing/2014/main" id="{D19D2478-7493-44AB-8931-060745911C91}"/>
              </a:ext>
            </a:extLst>
          </p:cNvPr>
          <p:cNvGrpSpPr/>
          <p:nvPr/>
        </p:nvGrpSpPr>
        <p:grpSpPr>
          <a:xfrm>
            <a:off x="3572684" y="1488766"/>
            <a:ext cx="1467369" cy="1192034"/>
            <a:chOff x="5068933" y="1489293"/>
            <a:chExt cx="1467369" cy="1192034"/>
          </a:xfrm>
        </p:grpSpPr>
        <p:sp>
          <p:nvSpPr>
            <p:cNvPr id="58" name="TextBox 57">
              <a:extLst>
                <a:ext uri="{FF2B5EF4-FFF2-40B4-BE49-F238E27FC236}">
                  <a16:creationId xmlns:a16="http://schemas.microsoft.com/office/drawing/2014/main" id="{CFE73D97-4435-4C80-B8C1-4529E49BCB97}"/>
                </a:ext>
              </a:extLst>
            </p:cNvPr>
            <p:cNvSpPr txBox="1"/>
            <p:nvPr/>
          </p:nvSpPr>
          <p:spPr>
            <a:xfrm>
              <a:off x="5068933" y="1492607"/>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Deep Learning Onramp</a:t>
              </a:r>
            </a:p>
          </p:txBody>
        </p:sp>
        <p:pic>
          <p:nvPicPr>
            <p:cNvPr id="57" name="Picture 56">
              <a:extLst>
                <a:ext uri="{FF2B5EF4-FFF2-40B4-BE49-F238E27FC236}">
                  <a16:creationId xmlns:a16="http://schemas.microsoft.com/office/drawing/2014/main" id="{8AB3C261-5DCB-4CFF-9FDB-7FCCB0310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3262" y="1493856"/>
              <a:ext cx="1463040" cy="389566"/>
            </a:xfrm>
            <a:prstGeom prst="rect">
              <a:avLst/>
            </a:prstGeom>
          </p:spPr>
        </p:pic>
        <p:sp>
          <p:nvSpPr>
            <p:cNvPr id="59" name="TextBox 58">
              <a:extLst>
                <a:ext uri="{FF2B5EF4-FFF2-40B4-BE49-F238E27FC236}">
                  <a16:creationId xmlns:a16="http://schemas.microsoft.com/office/drawing/2014/main" id="{8C3D1465-9C3E-4CC7-8A9E-E94D0F677AAF}"/>
                </a:ext>
              </a:extLst>
            </p:cNvPr>
            <p:cNvSpPr txBox="1"/>
            <p:nvPr/>
          </p:nvSpPr>
          <p:spPr>
            <a:xfrm>
              <a:off x="6076113" y="1489293"/>
              <a:ext cx="457200" cy="200055"/>
            </a:xfrm>
            <a:prstGeom prst="rect">
              <a:avLst/>
            </a:prstGeom>
            <a:solidFill>
              <a:srgbClr val="20961A"/>
            </a:solidFill>
          </p:spPr>
          <p:txBody>
            <a:bodyPr wrap="square" rtlCol="0">
              <a:spAutoFit/>
            </a:bodyPr>
            <a:lstStyle/>
            <a:p>
              <a:pPr algn="ctr"/>
              <a:r>
                <a:rPr lang="en-US" sz="700" b="1">
                  <a:solidFill>
                    <a:schemeClr val="bg1"/>
                  </a:solidFill>
                  <a:latin typeface="Arial" pitchFamily="34" charset="0"/>
                  <a:cs typeface="Arial" pitchFamily="34" charset="0"/>
                </a:rPr>
                <a:t>FREE</a:t>
              </a:r>
            </a:p>
          </p:txBody>
        </p:sp>
      </p:grpSp>
      <p:pic>
        <p:nvPicPr>
          <p:cNvPr id="60" name="Picture 59">
            <a:extLst>
              <a:ext uri="{FF2B5EF4-FFF2-40B4-BE49-F238E27FC236}">
                <a16:creationId xmlns:a16="http://schemas.microsoft.com/office/drawing/2014/main" id="{217B3439-B7C4-4BD2-8430-72BBBC67E3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3084" y="1496675"/>
            <a:ext cx="1463040" cy="389566"/>
          </a:xfrm>
          <a:prstGeom prst="rect">
            <a:avLst/>
          </a:prstGeom>
        </p:spPr>
      </p:pic>
      <p:sp>
        <p:nvSpPr>
          <p:cNvPr id="62" name="TextBox 61">
            <a:extLst>
              <a:ext uri="{FF2B5EF4-FFF2-40B4-BE49-F238E27FC236}">
                <a16:creationId xmlns:a16="http://schemas.microsoft.com/office/drawing/2014/main" id="{4DFD5E50-18E2-4085-8419-3C59D10A321E}"/>
              </a:ext>
            </a:extLst>
          </p:cNvPr>
          <p:cNvSpPr txBox="1"/>
          <p:nvPr/>
        </p:nvSpPr>
        <p:spPr>
          <a:xfrm>
            <a:off x="7565940" y="1492112"/>
            <a:ext cx="457200" cy="200055"/>
          </a:xfrm>
          <a:prstGeom prst="rect">
            <a:avLst/>
          </a:prstGeom>
          <a:solidFill>
            <a:srgbClr val="20961A"/>
          </a:solidFill>
        </p:spPr>
        <p:txBody>
          <a:bodyPr wrap="square" rtlCol="0">
            <a:spAutoFit/>
          </a:bodyPr>
          <a:lstStyle/>
          <a:p>
            <a:pPr algn="ctr"/>
            <a:r>
              <a:rPr lang="en-US" sz="700" b="1">
                <a:solidFill>
                  <a:schemeClr val="bg1"/>
                </a:solidFill>
                <a:latin typeface="Arial" pitchFamily="34" charset="0"/>
                <a:cs typeface="Arial" pitchFamily="34" charset="0"/>
              </a:rPr>
              <a:t>FREE</a:t>
            </a:r>
          </a:p>
        </p:txBody>
      </p:sp>
      <p:grpSp>
        <p:nvGrpSpPr>
          <p:cNvPr id="5" name="Group 4">
            <a:extLst>
              <a:ext uri="{FF2B5EF4-FFF2-40B4-BE49-F238E27FC236}">
                <a16:creationId xmlns:a16="http://schemas.microsoft.com/office/drawing/2014/main" id="{45C184AF-B6F9-468C-A151-861E03AA5978}"/>
              </a:ext>
            </a:extLst>
          </p:cNvPr>
          <p:cNvGrpSpPr/>
          <p:nvPr/>
        </p:nvGrpSpPr>
        <p:grpSpPr>
          <a:xfrm>
            <a:off x="465201" y="2847494"/>
            <a:ext cx="11507495" cy="1489598"/>
            <a:chOff x="465201" y="3014664"/>
            <a:chExt cx="11507495" cy="1489598"/>
          </a:xfrm>
        </p:grpSpPr>
        <p:sp>
          <p:nvSpPr>
            <p:cNvPr id="8" name="TextBox 7">
              <a:extLst>
                <a:ext uri="{FF2B5EF4-FFF2-40B4-BE49-F238E27FC236}">
                  <a16:creationId xmlns:a16="http://schemas.microsoft.com/office/drawing/2014/main" id="{3CF37EE9-F165-4B9D-8A9D-58DA091C3D29}"/>
                </a:ext>
              </a:extLst>
            </p:cNvPr>
            <p:cNvSpPr txBox="1"/>
            <p:nvPr/>
          </p:nvSpPr>
          <p:spPr>
            <a:xfrm>
              <a:off x="8275997" y="3381130"/>
              <a:ext cx="3696699" cy="646331"/>
            </a:xfrm>
            <a:prstGeom prst="rect">
              <a:avLst/>
            </a:prstGeom>
            <a:noFill/>
          </p:spPr>
          <p:txBody>
            <a:bodyPr wrap="square" rtlCol="0" anchor="t">
              <a:spAutoFit/>
            </a:bodyPr>
            <a:lstStyle/>
            <a:p>
              <a:r>
                <a:rPr lang="en-GB">
                  <a:latin typeface="Arial"/>
                  <a:cs typeface="Arial"/>
                </a:rPr>
                <a:t>9 hours of short courses on computational mathematics topics</a:t>
              </a:r>
            </a:p>
          </p:txBody>
        </p:sp>
        <p:grpSp>
          <p:nvGrpSpPr>
            <p:cNvPr id="4" name="Group 3">
              <a:extLst>
                <a:ext uri="{FF2B5EF4-FFF2-40B4-BE49-F238E27FC236}">
                  <a16:creationId xmlns:a16="http://schemas.microsoft.com/office/drawing/2014/main" id="{9B08909A-B2EA-4DA1-A2AA-9302F4BEF84E}"/>
                </a:ext>
              </a:extLst>
            </p:cNvPr>
            <p:cNvGrpSpPr/>
            <p:nvPr/>
          </p:nvGrpSpPr>
          <p:grpSpPr>
            <a:xfrm>
              <a:off x="465201" y="3014664"/>
              <a:ext cx="7559795" cy="1489598"/>
              <a:chOff x="465201" y="3014664"/>
              <a:chExt cx="7559795" cy="1489598"/>
            </a:xfrm>
          </p:grpSpPr>
          <p:sp>
            <p:nvSpPr>
              <p:cNvPr id="51" name="TextBox 50">
                <a:extLst>
                  <a:ext uri="{FF2B5EF4-FFF2-40B4-BE49-F238E27FC236}">
                    <a16:creationId xmlns:a16="http://schemas.microsoft.com/office/drawing/2014/main" id="{2F9C512E-B102-49AD-A21B-16B685EA0A33}"/>
                  </a:ext>
                </a:extLst>
              </p:cNvPr>
              <p:cNvSpPr txBox="1"/>
              <p:nvPr/>
            </p:nvSpPr>
            <p:spPr>
              <a:xfrm>
                <a:off x="465201" y="3014664"/>
                <a:ext cx="5410200"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Computational Mathematics</a:t>
                </a:r>
              </a:p>
            </p:txBody>
          </p:sp>
          <p:sp>
            <p:nvSpPr>
              <p:cNvPr id="76" name="TextBox 75">
                <a:extLst>
                  <a:ext uri="{FF2B5EF4-FFF2-40B4-BE49-F238E27FC236}">
                    <a16:creationId xmlns:a16="http://schemas.microsoft.com/office/drawing/2014/main" id="{3602CF2C-FA8F-4110-9A13-A77CA7F46059}"/>
                  </a:ext>
                </a:extLst>
              </p:cNvPr>
              <p:cNvSpPr txBox="1"/>
              <p:nvPr/>
            </p:nvSpPr>
            <p:spPr>
              <a:xfrm>
                <a:off x="6557633" y="3277535"/>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Introduction to Symbolic Math with MATLAB</a:t>
                </a:r>
              </a:p>
            </p:txBody>
          </p:sp>
          <p:sp>
            <p:nvSpPr>
              <p:cNvPr id="73" name="TextBox 72">
                <a:extLst>
                  <a:ext uri="{FF2B5EF4-FFF2-40B4-BE49-F238E27FC236}">
                    <a16:creationId xmlns:a16="http://schemas.microsoft.com/office/drawing/2014/main" id="{FD2EBEB5-97C2-4840-8242-C0092AED6EC4}"/>
                  </a:ext>
                </a:extLst>
              </p:cNvPr>
              <p:cNvSpPr txBox="1"/>
              <p:nvPr/>
            </p:nvSpPr>
            <p:spPr>
              <a:xfrm>
                <a:off x="5059228" y="3277535"/>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Introduction to Statistical Methods with MATLAB</a:t>
                </a:r>
              </a:p>
            </p:txBody>
          </p:sp>
          <p:sp>
            <p:nvSpPr>
              <p:cNvPr id="70" name="TextBox 69">
                <a:extLst>
                  <a:ext uri="{FF2B5EF4-FFF2-40B4-BE49-F238E27FC236}">
                    <a16:creationId xmlns:a16="http://schemas.microsoft.com/office/drawing/2014/main" id="{B9CC6E39-814D-42C5-86CE-E0802FB7F208}"/>
                  </a:ext>
                </a:extLst>
              </p:cNvPr>
              <p:cNvSpPr txBox="1"/>
              <p:nvPr/>
            </p:nvSpPr>
            <p:spPr>
              <a:xfrm>
                <a:off x="3557834" y="3277535"/>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Introduction to Linear Algebra with MATLAB</a:t>
                </a:r>
              </a:p>
            </p:txBody>
          </p:sp>
          <p:sp>
            <p:nvSpPr>
              <p:cNvPr id="67" name="TextBox 66">
                <a:extLst>
                  <a:ext uri="{FF2B5EF4-FFF2-40B4-BE49-F238E27FC236}">
                    <a16:creationId xmlns:a16="http://schemas.microsoft.com/office/drawing/2014/main" id="{14CF084D-0EBC-467A-A346-71815B470921}"/>
                  </a:ext>
                </a:extLst>
              </p:cNvPr>
              <p:cNvSpPr txBox="1"/>
              <p:nvPr/>
            </p:nvSpPr>
            <p:spPr>
              <a:xfrm>
                <a:off x="2063330" y="3280850"/>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Solving Ordinary Differential Equations with MATLAB</a:t>
                </a:r>
              </a:p>
            </p:txBody>
          </p:sp>
          <p:sp>
            <p:nvSpPr>
              <p:cNvPr id="64" name="TextBox 63">
                <a:extLst>
                  <a:ext uri="{FF2B5EF4-FFF2-40B4-BE49-F238E27FC236}">
                    <a16:creationId xmlns:a16="http://schemas.microsoft.com/office/drawing/2014/main" id="{1643F297-72F9-4984-9863-F6945EF257F3}"/>
                  </a:ext>
                </a:extLst>
              </p:cNvPr>
              <p:cNvSpPr txBox="1"/>
              <p:nvPr/>
            </p:nvSpPr>
            <p:spPr>
              <a:xfrm>
                <a:off x="565837" y="3274270"/>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Solving Nonlinear Equations with MATLAB</a:t>
                </a:r>
              </a:p>
            </p:txBody>
          </p:sp>
          <p:pic>
            <p:nvPicPr>
              <p:cNvPr id="63" name="Picture 62">
                <a:extLst>
                  <a:ext uri="{FF2B5EF4-FFF2-40B4-BE49-F238E27FC236}">
                    <a16:creationId xmlns:a16="http://schemas.microsoft.com/office/drawing/2014/main" id="{4D606552-F78A-4138-B836-46023871C3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0160" y="3275518"/>
                <a:ext cx="1463040" cy="389566"/>
              </a:xfrm>
              <a:prstGeom prst="rect">
                <a:avLst/>
              </a:prstGeom>
            </p:spPr>
          </p:pic>
          <p:pic>
            <p:nvPicPr>
              <p:cNvPr id="66" name="Picture 65">
                <a:extLst>
                  <a:ext uri="{FF2B5EF4-FFF2-40B4-BE49-F238E27FC236}">
                    <a16:creationId xmlns:a16="http://schemas.microsoft.com/office/drawing/2014/main" id="{3A6EE41C-0432-40E7-AF17-BAB6DA41A8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67653" y="3282098"/>
                <a:ext cx="1463040" cy="389566"/>
              </a:xfrm>
              <a:prstGeom prst="rect">
                <a:avLst/>
              </a:prstGeom>
            </p:spPr>
          </p:pic>
          <p:pic>
            <p:nvPicPr>
              <p:cNvPr id="69" name="Picture 68">
                <a:extLst>
                  <a:ext uri="{FF2B5EF4-FFF2-40B4-BE49-F238E27FC236}">
                    <a16:creationId xmlns:a16="http://schemas.microsoft.com/office/drawing/2014/main" id="{95CF0790-38BB-43E9-AFF5-B0AE129181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2157" y="3278783"/>
                <a:ext cx="1463040" cy="389566"/>
              </a:xfrm>
              <a:prstGeom prst="rect">
                <a:avLst/>
              </a:prstGeom>
            </p:spPr>
          </p:pic>
          <p:pic>
            <p:nvPicPr>
              <p:cNvPr id="72" name="Picture 71">
                <a:extLst>
                  <a:ext uri="{FF2B5EF4-FFF2-40B4-BE49-F238E27FC236}">
                    <a16:creationId xmlns:a16="http://schemas.microsoft.com/office/drawing/2014/main" id="{B8C6A23C-6B51-4A55-87F2-5D01BEFE14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3551" y="3278783"/>
                <a:ext cx="1463040" cy="389566"/>
              </a:xfrm>
              <a:prstGeom prst="rect">
                <a:avLst/>
              </a:prstGeom>
            </p:spPr>
          </p:pic>
          <p:pic>
            <p:nvPicPr>
              <p:cNvPr id="75" name="Picture 74">
                <a:extLst>
                  <a:ext uri="{FF2B5EF4-FFF2-40B4-BE49-F238E27FC236}">
                    <a16:creationId xmlns:a16="http://schemas.microsoft.com/office/drawing/2014/main" id="{646BEA58-275B-4F75-AEAD-9A68BC64985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1956" y="3278783"/>
                <a:ext cx="1463040" cy="389566"/>
              </a:xfrm>
              <a:prstGeom prst="rect">
                <a:avLst/>
              </a:prstGeom>
            </p:spPr>
          </p:pic>
        </p:grpSp>
      </p:grpSp>
      <p:sp>
        <p:nvSpPr>
          <p:cNvPr id="9" name="TextBox 8">
            <a:extLst>
              <a:ext uri="{FF2B5EF4-FFF2-40B4-BE49-F238E27FC236}">
                <a16:creationId xmlns:a16="http://schemas.microsoft.com/office/drawing/2014/main" id="{8B224E53-74E6-420A-B988-F1FA7F0A6D70}"/>
              </a:ext>
            </a:extLst>
          </p:cNvPr>
          <p:cNvSpPr txBox="1"/>
          <p:nvPr/>
        </p:nvSpPr>
        <p:spPr>
          <a:xfrm>
            <a:off x="9872856" y="4962539"/>
            <a:ext cx="2654299" cy="1200329"/>
          </a:xfrm>
          <a:prstGeom prst="rect">
            <a:avLst/>
          </a:prstGeom>
          <a:noFill/>
        </p:spPr>
        <p:txBody>
          <a:bodyPr wrap="square" rtlCol="0" anchor="t">
            <a:spAutoFit/>
          </a:bodyPr>
          <a:lstStyle/>
          <a:p>
            <a:r>
              <a:rPr lang="en-GB">
                <a:latin typeface="Arial"/>
                <a:cs typeface="Arial"/>
              </a:rPr>
              <a:t>Over 80 hours of comprehensive MATLAB learning content</a:t>
            </a:r>
          </a:p>
        </p:txBody>
      </p:sp>
      <p:grpSp>
        <p:nvGrpSpPr>
          <p:cNvPr id="6" name="Group 5">
            <a:extLst>
              <a:ext uri="{FF2B5EF4-FFF2-40B4-BE49-F238E27FC236}">
                <a16:creationId xmlns:a16="http://schemas.microsoft.com/office/drawing/2014/main" id="{707FDFC3-2366-443C-9E2E-C2813B4D7D65}"/>
              </a:ext>
            </a:extLst>
          </p:cNvPr>
          <p:cNvGrpSpPr/>
          <p:nvPr/>
        </p:nvGrpSpPr>
        <p:grpSpPr>
          <a:xfrm>
            <a:off x="520048" y="4581498"/>
            <a:ext cx="9123970" cy="1575856"/>
            <a:chOff x="541976" y="4796914"/>
            <a:chExt cx="9123970" cy="1575856"/>
          </a:xfrm>
        </p:grpSpPr>
        <p:sp>
          <p:nvSpPr>
            <p:cNvPr id="52" name="TextBox 51">
              <a:extLst>
                <a:ext uri="{FF2B5EF4-FFF2-40B4-BE49-F238E27FC236}">
                  <a16:creationId xmlns:a16="http://schemas.microsoft.com/office/drawing/2014/main" id="{48267BFE-B183-4CFE-9F1E-6B29FB3EE672}"/>
                </a:ext>
              </a:extLst>
            </p:cNvPr>
            <p:cNvSpPr txBox="1"/>
            <p:nvPr/>
          </p:nvSpPr>
          <p:spPr>
            <a:xfrm>
              <a:off x="541976" y="4802191"/>
              <a:ext cx="3336431"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Core MATLAB</a:t>
              </a:r>
            </a:p>
          </p:txBody>
        </p:sp>
        <p:sp>
          <p:nvSpPr>
            <p:cNvPr id="53" name="TextBox 52">
              <a:extLst>
                <a:ext uri="{FF2B5EF4-FFF2-40B4-BE49-F238E27FC236}">
                  <a16:creationId xmlns:a16="http://schemas.microsoft.com/office/drawing/2014/main" id="{05049757-0C74-4630-B3C2-1F8D57374084}"/>
                </a:ext>
              </a:extLst>
            </p:cNvPr>
            <p:cNvSpPr txBox="1"/>
            <p:nvPr/>
          </p:nvSpPr>
          <p:spPr>
            <a:xfrm>
              <a:off x="5089181" y="4796914"/>
              <a:ext cx="3696699"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Data Science</a:t>
              </a:r>
            </a:p>
          </p:txBody>
        </p:sp>
        <p:sp>
          <p:nvSpPr>
            <p:cNvPr id="78" name="TextBox 77">
              <a:extLst>
                <a:ext uri="{FF2B5EF4-FFF2-40B4-BE49-F238E27FC236}">
                  <a16:creationId xmlns:a16="http://schemas.microsoft.com/office/drawing/2014/main" id="{E78CECA9-E4FD-4D34-B971-2F5EAB810B2A}"/>
                </a:ext>
              </a:extLst>
            </p:cNvPr>
            <p:cNvSpPr txBox="1"/>
            <p:nvPr/>
          </p:nvSpPr>
          <p:spPr>
            <a:xfrm>
              <a:off x="603279" y="5180889"/>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MATLAB Fundamentals</a:t>
              </a:r>
            </a:p>
          </p:txBody>
        </p:sp>
        <p:pic>
          <p:nvPicPr>
            <p:cNvPr id="79" name="Picture 78">
              <a:extLst>
                <a:ext uri="{FF2B5EF4-FFF2-40B4-BE49-F238E27FC236}">
                  <a16:creationId xmlns:a16="http://schemas.microsoft.com/office/drawing/2014/main" id="{591FA43E-6633-44BC-A18A-D034E893799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7604" y="5158489"/>
              <a:ext cx="1463036" cy="389566"/>
            </a:xfrm>
            <a:prstGeom prst="rect">
              <a:avLst/>
            </a:prstGeom>
          </p:spPr>
        </p:pic>
        <p:pic>
          <p:nvPicPr>
            <p:cNvPr id="81" name="Picture 80">
              <a:extLst>
                <a:ext uri="{FF2B5EF4-FFF2-40B4-BE49-F238E27FC236}">
                  <a16:creationId xmlns:a16="http://schemas.microsoft.com/office/drawing/2014/main" id="{250A21DD-FFEF-4E39-BC7F-EE831B61708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94796" y="5158489"/>
              <a:ext cx="1463036" cy="389566"/>
            </a:xfrm>
            <a:prstGeom prst="rect">
              <a:avLst/>
            </a:prstGeom>
          </p:spPr>
        </p:pic>
        <p:sp>
          <p:nvSpPr>
            <p:cNvPr id="82" name="TextBox 81">
              <a:extLst>
                <a:ext uri="{FF2B5EF4-FFF2-40B4-BE49-F238E27FC236}">
                  <a16:creationId xmlns:a16="http://schemas.microsoft.com/office/drawing/2014/main" id="{AC9D2AE7-60AD-466F-BD6C-1056562683C0}"/>
                </a:ext>
              </a:extLst>
            </p:cNvPr>
            <p:cNvSpPr txBox="1"/>
            <p:nvPr/>
          </p:nvSpPr>
          <p:spPr>
            <a:xfrm>
              <a:off x="3591865" y="5149358"/>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MATLAB for Financial Applications</a:t>
              </a:r>
            </a:p>
          </p:txBody>
        </p:sp>
        <p:pic>
          <p:nvPicPr>
            <p:cNvPr id="83" name="Picture 82">
              <a:extLst>
                <a:ext uri="{FF2B5EF4-FFF2-40B4-BE49-F238E27FC236}">
                  <a16:creationId xmlns:a16="http://schemas.microsoft.com/office/drawing/2014/main" id="{59E43F81-ADB6-452E-AA49-BB58FFB7B5C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96190" y="5158489"/>
              <a:ext cx="1463036" cy="389566"/>
            </a:xfrm>
            <a:prstGeom prst="rect">
              <a:avLst/>
            </a:prstGeom>
          </p:spPr>
        </p:pic>
        <p:sp>
          <p:nvSpPr>
            <p:cNvPr id="84" name="TextBox 83">
              <a:extLst>
                <a:ext uri="{FF2B5EF4-FFF2-40B4-BE49-F238E27FC236}">
                  <a16:creationId xmlns:a16="http://schemas.microsoft.com/office/drawing/2014/main" id="{02C66DA2-2794-492F-9321-B16CA052AC75}"/>
                </a:ext>
              </a:extLst>
            </p:cNvPr>
            <p:cNvSpPr txBox="1"/>
            <p:nvPr/>
          </p:nvSpPr>
          <p:spPr>
            <a:xfrm>
              <a:off x="5170630" y="5148110"/>
              <a:ext cx="1464374" cy="1223412"/>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MATLAB for Data Processing and Visualization</a:t>
              </a:r>
            </a:p>
          </p:txBody>
        </p:sp>
        <p:pic>
          <p:nvPicPr>
            <p:cNvPr id="85" name="Picture 84">
              <a:extLst>
                <a:ext uri="{FF2B5EF4-FFF2-40B4-BE49-F238E27FC236}">
                  <a16:creationId xmlns:a16="http://schemas.microsoft.com/office/drawing/2014/main" id="{B47FDA04-3F0E-4FA7-AF9A-68FB35FC4AA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74955" y="5149358"/>
              <a:ext cx="1463036" cy="389566"/>
            </a:xfrm>
            <a:prstGeom prst="rect">
              <a:avLst/>
            </a:prstGeom>
          </p:spPr>
        </p:pic>
        <p:sp>
          <p:nvSpPr>
            <p:cNvPr id="86" name="TextBox 85">
              <a:extLst>
                <a:ext uri="{FF2B5EF4-FFF2-40B4-BE49-F238E27FC236}">
                  <a16:creationId xmlns:a16="http://schemas.microsoft.com/office/drawing/2014/main" id="{14DA49A1-928B-4039-A8AE-ABDB83CD0795}"/>
                </a:ext>
              </a:extLst>
            </p:cNvPr>
            <p:cNvSpPr txBox="1"/>
            <p:nvPr/>
          </p:nvSpPr>
          <p:spPr>
            <a:xfrm>
              <a:off x="6688864" y="5178032"/>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Machine Learning with MATLAB</a:t>
              </a:r>
            </a:p>
          </p:txBody>
        </p:sp>
        <p:pic>
          <p:nvPicPr>
            <p:cNvPr id="87" name="Picture 86">
              <a:extLst>
                <a:ext uri="{FF2B5EF4-FFF2-40B4-BE49-F238E27FC236}">
                  <a16:creationId xmlns:a16="http://schemas.microsoft.com/office/drawing/2014/main" id="{27A30EC0-4BEC-49C1-889F-0030EB728AF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93189" y="5147749"/>
              <a:ext cx="1463036" cy="389566"/>
            </a:xfrm>
            <a:prstGeom prst="rect">
              <a:avLst/>
            </a:prstGeom>
          </p:spPr>
        </p:pic>
        <p:sp>
          <p:nvSpPr>
            <p:cNvPr id="88" name="TextBox 87">
              <a:extLst>
                <a:ext uri="{FF2B5EF4-FFF2-40B4-BE49-F238E27FC236}">
                  <a16:creationId xmlns:a16="http://schemas.microsoft.com/office/drawing/2014/main" id="{E8D7892F-97B9-453B-8691-51E4F6D3B82A}"/>
                </a:ext>
              </a:extLst>
            </p:cNvPr>
            <p:cNvSpPr txBox="1"/>
            <p:nvPr/>
          </p:nvSpPr>
          <p:spPr>
            <a:xfrm>
              <a:off x="8198585" y="5178032"/>
              <a:ext cx="1464374" cy="1188720"/>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Deep Learning with MATLAB</a:t>
              </a:r>
            </a:p>
          </p:txBody>
        </p:sp>
        <p:pic>
          <p:nvPicPr>
            <p:cNvPr id="89" name="Picture 88">
              <a:extLst>
                <a:ext uri="{FF2B5EF4-FFF2-40B4-BE49-F238E27FC236}">
                  <a16:creationId xmlns:a16="http://schemas.microsoft.com/office/drawing/2014/main" id="{E5394F71-2BC3-4132-99D5-41B3B221DD7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202910" y="5147749"/>
              <a:ext cx="1463036" cy="389566"/>
            </a:xfrm>
            <a:prstGeom prst="rect">
              <a:avLst/>
            </a:prstGeom>
          </p:spPr>
        </p:pic>
      </p:grpSp>
      <p:sp>
        <p:nvSpPr>
          <p:cNvPr id="45" name="Rectangle 44">
            <a:extLst>
              <a:ext uri="{FF2B5EF4-FFF2-40B4-BE49-F238E27FC236}">
                <a16:creationId xmlns:a16="http://schemas.microsoft.com/office/drawing/2014/main" id="{8C2706E9-CB66-4C3D-815B-AF1D9DE05D52}"/>
              </a:ext>
            </a:extLst>
          </p:cNvPr>
          <p:cNvSpPr/>
          <p:nvPr/>
        </p:nvSpPr>
        <p:spPr>
          <a:xfrm>
            <a:off x="0" y="6285053"/>
            <a:ext cx="12192000" cy="572947"/>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2"/>
              </a:solidFill>
              <a:latin typeface="Arial" pitchFamily="34" charset="0"/>
              <a:cs typeface="Arial" pitchFamily="34" charset="0"/>
            </a:endParaRPr>
          </a:p>
        </p:txBody>
      </p:sp>
      <p:sp>
        <p:nvSpPr>
          <p:cNvPr id="46" name="Rectangle 45">
            <a:extLst>
              <a:ext uri="{FF2B5EF4-FFF2-40B4-BE49-F238E27FC236}">
                <a16:creationId xmlns:a16="http://schemas.microsoft.com/office/drawing/2014/main" id="{BE88F421-D87A-4257-8518-646D221E6BEF}"/>
              </a:ext>
            </a:extLst>
          </p:cNvPr>
          <p:cNvSpPr/>
          <p:nvPr/>
        </p:nvSpPr>
        <p:spPr>
          <a:xfrm>
            <a:off x="0" y="6416303"/>
            <a:ext cx="11765092" cy="292388"/>
          </a:xfrm>
          <a:prstGeom prst="rect">
            <a:avLst/>
          </a:prstGeom>
        </p:spPr>
        <p:txBody>
          <a:bodyPr wrap="square">
            <a:spAutoFit/>
          </a:bodyPr>
          <a:lstStyle/>
          <a:p>
            <a:pPr algn="r"/>
            <a:r>
              <a:rPr lang="en-US" sz="1300" b="1">
                <a:solidFill>
                  <a:schemeClr val="bg1"/>
                </a:solidFill>
              </a:rPr>
              <a:t>Find out more at [insert school’s portal link]</a:t>
            </a:r>
          </a:p>
        </p:txBody>
      </p:sp>
      <p:sp>
        <p:nvSpPr>
          <p:cNvPr id="71" name="TextBox 70">
            <a:extLst>
              <a:ext uri="{FF2B5EF4-FFF2-40B4-BE49-F238E27FC236}">
                <a16:creationId xmlns:a16="http://schemas.microsoft.com/office/drawing/2014/main" id="{582651A8-A445-4B0A-99D2-46D57C0435BE}"/>
              </a:ext>
            </a:extLst>
          </p:cNvPr>
          <p:cNvSpPr txBox="1"/>
          <p:nvPr/>
        </p:nvSpPr>
        <p:spPr>
          <a:xfrm>
            <a:off x="5087416" y="1619543"/>
            <a:ext cx="1447946" cy="1061829"/>
          </a:xfrm>
          <a:prstGeom prst="rect">
            <a:avLst/>
          </a:prstGeom>
          <a:noFill/>
          <a:ln>
            <a:solidFill>
              <a:schemeClr val="bg1">
                <a:lumMod val="85000"/>
              </a:schemeClr>
            </a:solidFill>
          </a:ln>
        </p:spPr>
        <p:txBody>
          <a:bodyPr wrap="square" rtlCol="0">
            <a:spAutoFit/>
          </a:bodyPr>
          <a:lstStyle/>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endParaRPr lang="en-US" sz="1050">
              <a:latin typeface="Arial" pitchFamily="34" charset="0"/>
              <a:cs typeface="Arial" pitchFamily="34" charset="0"/>
            </a:endParaRPr>
          </a:p>
          <a:p>
            <a:pPr algn="ctr"/>
            <a:r>
              <a:rPr lang="en-US" sz="1050">
                <a:solidFill>
                  <a:schemeClr val="accent4"/>
                </a:solidFill>
                <a:latin typeface="Arial" pitchFamily="34" charset="0"/>
                <a:cs typeface="Arial" pitchFamily="34" charset="0"/>
              </a:rPr>
              <a:t>Machine Learning Onramp</a:t>
            </a:r>
          </a:p>
          <a:p>
            <a:pPr algn="ctr"/>
            <a:endParaRPr lang="en-US" sz="1050">
              <a:solidFill>
                <a:schemeClr val="accent4"/>
              </a:solidFill>
              <a:latin typeface="Arial" pitchFamily="34" charset="0"/>
              <a:cs typeface="Arial" pitchFamily="34" charset="0"/>
            </a:endParaRPr>
          </a:p>
        </p:txBody>
      </p:sp>
      <p:pic>
        <p:nvPicPr>
          <p:cNvPr id="13" name="Picture 12" descr="A picture containing fish, light&#10;&#10;Description automatically generated">
            <a:extLst>
              <a:ext uri="{FF2B5EF4-FFF2-40B4-BE49-F238E27FC236}">
                <a16:creationId xmlns:a16="http://schemas.microsoft.com/office/drawing/2014/main" id="{A7BB372C-3473-40AF-B9F5-93CE6BEDC99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084726" y="1489187"/>
            <a:ext cx="1450941" cy="386345"/>
          </a:xfrm>
          <a:prstGeom prst="rect">
            <a:avLst/>
          </a:prstGeom>
        </p:spPr>
      </p:pic>
      <p:sp>
        <p:nvSpPr>
          <p:cNvPr id="74" name="TextBox 73">
            <a:extLst>
              <a:ext uri="{FF2B5EF4-FFF2-40B4-BE49-F238E27FC236}">
                <a16:creationId xmlns:a16="http://schemas.microsoft.com/office/drawing/2014/main" id="{CF632294-9B60-4FD9-B82F-ED25CB2B38BB}"/>
              </a:ext>
            </a:extLst>
          </p:cNvPr>
          <p:cNvSpPr txBox="1"/>
          <p:nvPr/>
        </p:nvSpPr>
        <p:spPr>
          <a:xfrm>
            <a:off x="6058266" y="1488767"/>
            <a:ext cx="457200" cy="200055"/>
          </a:xfrm>
          <a:prstGeom prst="rect">
            <a:avLst/>
          </a:prstGeom>
          <a:solidFill>
            <a:srgbClr val="20961A"/>
          </a:solidFill>
        </p:spPr>
        <p:txBody>
          <a:bodyPr wrap="square" rtlCol="0">
            <a:spAutoFit/>
          </a:bodyPr>
          <a:lstStyle/>
          <a:p>
            <a:pPr algn="ctr"/>
            <a:r>
              <a:rPr lang="en-US" sz="700" b="1">
                <a:solidFill>
                  <a:schemeClr val="bg1"/>
                </a:solidFill>
                <a:latin typeface="Arial" pitchFamily="34" charset="0"/>
                <a:cs typeface="Arial" pitchFamily="34" charset="0"/>
              </a:rPr>
              <a:t>FREE</a:t>
            </a:r>
          </a:p>
        </p:txBody>
      </p:sp>
    </p:spTree>
    <p:extLst>
      <p:ext uri="{BB962C8B-B14F-4D97-AF65-F5344CB8AC3E}">
        <p14:creationId xmlns:p14="http://schemas.microsoft.com/office/powerpoint/2010/main" val="2792137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54A9879-5D6A-FD46-BC0E-0E184968B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1664"/>
            <a:ext cx="12212722" cy="2548128"/>
          </a:xfrm>
          <a:prstGeom prst="rect">
            <a:avLst/>
          </a:prstGeom>
        </p:spPr>
      </p:pic>
      <p:sp>
        <p:nvSpPr>
          <p:cNvPr id="2" name="Title 1"/>
          <p:cNvSpPr>
            <a:spLocks noGrp="1"/>
          </p:cNvSpPr>
          <p:nvPr>
            <p:ph type="title"/>
          </p:nvPr>
        </p:nvSpPr>
        <p:spPr>
          <a:xfrm>
            <a:off x="523173" y="460982"/>
            <a:ext cx="11689549" cy="990600"/>
          </a:xfrm>
        </p:spPr>
        <p:txBody>
          <a:bodyPr/>
          <a:lstStyle/>
          <a:p>
            <a:r>
              <a:rPr lang="en-US"/>
              <a:t>MATLAB Grader</a:t>
            </a:r>
          </a:p>
        </p:txBody>
      </p:sp>
      <p:grpSp>
        <p:nvGrpSpPr>
          <p:cNvPr id="6" name="Group 5">
            <a:extLst>
              <a:ext uri="{FF2B5EF4-FFF2-40B4-BE49-F238E27FC236}">
                <a16:creationId xmlns:a16="http://schemas.microsoft.com/office/drawing/2014/main" id="{7FFF0563-8D81-418C-A6B8-0ADD3E8EF412}"/>
              </a:ext>
            </a:extLst>
          </p:cNvPr>
          <p:cNvGrpSpPr/>
          <p:nvPr/>
        </p:nvGrpSpPr>
        <p:grpSpPr>
          <a:xfrm>
            <a:off x="942791" y="3729780"/>
            <a:ext cx="4340380" cy="3128220"/>
            <a:chOff x="927293" y="3954297"/>
            <a:chExt cx="4340380" cy="3128220"/>
          </a:xfrm>
        </p:grpSpPr>
        <p:pic>
          <p:nvPicPr>
            <p:cNvPr id="4" name="Graphic 3">
              <a:extLst>
                <a:ext uri="{FF2B5EF4-FFF2-40B4-BE49-F238E27FC236}">
                  <a16:creationId xmlns:a16="http://schemas.microsoft.com/office/drawing/2014/main" id="{D292D943-33AD-DC43-B7FE-7B775C3A45C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7294" y="3954297"/>
              <a:ext cx="774509" cy="742101"/>
            </a:xfrm>
            <a:prstGeom prst="rect">
              <a:avLst/>
            </a:prstGeom>
          </p:spPr>
        </p:pic>
        <p:grpSp>
          <p:nvGrpSpPr>
            <p:cNvPr id="3" name="Group 2">
              <a:extLst>
                <a:ext uri="{FF2B5EF4-FFF2-40B4-BE49-F238E27FC236}">
                  <a16:creationId xmlns:a16="http://schemas.microsoft.com/office/drawing/2014/main" id="{9E1F4083-CAF1-4120-8F87-82711385B06E}"/>
                </a:ext>
              </a:extLst>
            </p:cNvPr>
            <p:cNvGrpSpPr/>
            <p:nvPr/>
          </p:nvGrpSpPr>
          <p:grpSpPr>
            <a:xfrm>
              <a:off x="927293" y="3954297"/>
              <a:ext cx="4340380" cy="3128220"/>
              <a:chOff x="927293" y="3954297"/>
              <a:chExt cx="4340380" cy="3128220"/>
            </a:xfrm>
          </p:grpSpPr>
          <p:pic>
            <p:nvPicPr>
              <p:cNvPr id="7" name="Graphic 6">
                <a:extLst>
                  <a:ext uri="{FF2B5EF4-FFF2-40B4-BE49-F238E27FC236}">
                    <a16:creationId xmlns:a16="http://schemas.microsoft.com/office/drawing/2014/main" id="{DD4A9AE9-7A6B-5C49-A939-C4B975B3E19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8559" y="5791879"/>
                <a:ext cx="774509" cy="742101"/>
              </a:xfrm>
              <a:prstGeom prst="rect">
                <a:avLst/>
              </a:prstGeom>
            </p:spPr>
          </p:pic>
          <p:pic>
            <p:nvPicPr>
              <p:cNvPr id="9" name="Graphic 8">
                <a:extLst>
                  <a:ext uri="{FF2B5EF4-FFF2-40B4-BE49-F238E27FC236}">
                    <a16:creationId xmlns:a16="http://schemas.microsoft.com/office/drawing/2014/main" id="{8790E8FD-49BD-594E-BF32-CF218B81C00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27293" y="4851822"/>
                <a:ext cx="774509" cy="742101"/>
              </a:xfrm>
              <a:prstGeom prst="rect">
                <a:avLst/>
              </a:prstGeom>
            </p:spPr>
          </p:pic>
          <p:sp>
            <p:nvSpPr>
              <p:cNvPr id="12" name="Content Placeholder 2">
                <a:extLst>
                  <a:ext uri="{FF2B5EF4-FFF2-40B4-BE49-F238E27FC236}">
                    <a16:creationId xmlns:a16="http://schemas.microsoft.com/office/drawing/2014/main" id="{C6351C88-3237-084B-89B4-C0C43D19F6E3}"/>
                  </a:ext>
                </a:extLst>
              </p:cNvPr>
              <p:cNvSpPr txBox="1">
                <a:spLocks/>
              </p:cNvSpPr>
              <p:nvPr/>
            </p:nvSpPr>
            <p:spPr>
              <a:xfrm>
                <a:off x="1964812" y="3954297"/>
                <a:ext cx="3302861" cy="3128220"/>
              </a:xfrm>
              <a:prstGeom prst="rect">
                <a:avLst/>
              </a:prstGeom>
            </p:spPr>
            <p:txBody>
              <a:bodyPr/>
              <a:lstStyle>
                <a:lvl1pPr marL="343755" indent="-343755" algn="l" defTabSz="91668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4802" indent="-286462" algn="l" defTabSz="916680" rtl="0" eaLnBrk="1" latinLnBrk="0" hangingPunct="1">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5850" indent="-229170" algn="l" defTabSz="916680"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4190" indent="-229170" algn="l" defTabSz="916680" rtl="0" eaLnBrk="1" latinLnBrk="0" hangingPunct="1">
                  <a:spcBef>
                    <a:spcPct val="20000"/>
                  </a:spcBef>
                  <a:buFont typeface="Arial" pitchFamily="34" charset="0"/>
                  <a:buNone/>
                  <a:defRPr sz="1604" kern="1200">
                    <a:solidFill>
                      <a:schemeClr val="tx1"/>
                    </a:solidFill>
                    <a:latin typeface="Arial" pitchFamily="34" charset="0"/>
                    <a:ea typeface="+mn-ea"/>
                    <a:cs typeface="Arial" pitchFamily="34" charset="0"/>
                  </a:defRPr>
                </a:lvl4pPr>
                <a:lvl5pPr marL="2062531" indent="-229170" algn="l" defTabSz="916680" rtl="0" eaLnBrk="1" latinLnBrk="0" hangingPunct="1">
                  <a:spcBef>
                    <a:spcPct val="20000"/>
                  </a:spcBef>
                  <a:buClr>
                    <a:schemeClr val="tx2"/>
                  </a:buClr>
                  <a:buFont typeface="Arial" pitchFamily="34" charset="0"/>
                  <a:buChar char="»"/>
                  <a:defRPr sz="1404" kern="1200">
                    <a:solidFill>
                      <a:schemeClr val="tx1"/>
                    </a:solidFill>
                    <a:latin typeface="Arial" pitchFamily="34" charset="0"/>
                    <a:ea typeface="+mn-ea"/>
                    <a:cs typeface="Arial" pitchFamily="34" charset="0"/>
                  </a:defRPr>
                </a:lvl5pPr>
                <a:lvl6pPr marL="252087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1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55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89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9pPr>
              </a:lstStyle>
              <a:p>
                <a:pPr marL="0" indent="0">
                  <a:buNone/>
                </a:pPr>
                <a:r>
                  <a:rPr lang="en-US" sz="1800"/>
                  <a:t>Create interactive course assignments</a:t>
                </a:r>
              </a:p>
              <a:p>
                <a:pPr marL="0" indent="0">
                  <a:buNone/>
                </a:pPr>
                <a:endParaRPr lang="en-US" sz="1800"/>
              </a:p>
              <a:p>
                <a:pPr marL="0" indent="0">
                  <a:buNone/>
                </a:pPr>
                <a:r>
                  <a:rPr lang="en-US" sz="1800"/>
                  <a:t>Automatically grade student work and provide feedback</a:t>
                </a:r>
              </a:p>
              <a:p>
                <a:pPr marL="0" indent="0">
                  <a:buNone/>
                </a:pPr>
                <a:endParaRPr lang="en-US" sz="1800"/>
              </a:p>
              <a:p>
                <a:pPr marL="0" indent="0">
                  <a:buNone/>
                </a:pPr>
                <a:r>
                  <a:rPr lang="en-US" sz="1800"/>
                  <a:t>Run your assignments in any learning environment</a:t>
                </a:r>
              </a:p>
            </p:txBody>
          </p:sp>
        </p:grpSp>
      </p:grpSp>
      <p:pic>
        <p:nvPicPr>
          <p:cNvPr id="11" name="Picture 10">
            <a:extLst>
              <a:ext uri="{FF2B5EF4-FFF2-40B4-BE49-F238E27FC236}">
                <a16:creationId xmlns:a16="http://schemas.microsoft.com/office/drawing/2014/main" id="{FC4D385C-E105-D44E-83E3-56A951F6EC2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17976" y="3230813"/>
            <a:ext cx="5258353" cy="3040544"/>
          </a:xfrm>
          <a:prstGeom prst="rect">
            <a:avLst/>
          </a:prstGeom>
          <a:effectLst>
            <a:outerShdw blurRad="292100" dist="50800" dir="5400000" sx="99000" sy="99000" algn="ctr" rotWithShape="0">
              <a:srgbClr val="000000">
                <a:alpha val="25000"/>
              </a:srgbClr>
            </a:outerShdw>
          </a:effectLst>
        </p:spPr>
      </p:pic>
      <p:pic>
        <p:nvPicPr>
          <p:cNvPr id="10" name="Picture 9">
            <a:extLst>
              <a:ext uri="{FF2B5EF4-FFF2-40B4-BE49-F238E27FC236}">
                <a16:creationId xmlns:a16="http://schemas.microsoft.com/office/drawing/2014/main" id="{2E97982F-186A-694B-B767-F0DF1520E218}"/>
              </a:ext>
            </a:extLst>
          </p:cNvPr>
          <p:cNvPicPr>
            <a:picLocks noChangeAspect="1"/>
          </p:cNvPicPr>
          <p:nvPr/>
        </p:nvPicPr>
        <p:blipFill rotWithShape="1">
          <a:blip r:embed="rId11"/>
          <a:srcRect l="25705" t="18207" r="10440" b="16983"/>
          <a:stretch/>
        </p:blipFill>
        <p:spPr>
          <a:xfrm>
            <a:off x="7805631" y="1845680"/>
            <a:ext cx="3996267" cy="3731256"/>
          </a:xfrm>
          <a:prstGeom prst="rect">
            <a:avLst/>
          </a:prstGeom>
          <a:ln w="28575">
            <a:solidFill>
              <a:schemeClr val="accent1"/>
            </a:solidFill>
          </a:ln>
        </p:spPr>
      </p:pic>
      <p:sp>
        <p:nvSpPr>
          <p:cNvPr id="14" name="Rectangle 13">
            <a:extLst>
              <a:ext uri="{FF2B5EF4-FFF2-40B4-BE49-F238E27FC236}">
                <a16:creationId xmlns:a16="http://schemas.microsoft.com/office/drawing/2014/main" id="{FFDD1082-F038-44FE-9A96-2E3C234E6D5C}"/>
              </a:ext>
            </a:extLst>
          </p:cNvPr>
          <p:cNvSpPr/>
          <p:nvPr/>
        </p:nvSpPr>
        <p:spPr>
          <a:xfrm>
            <a:off x="0" y="6285053"/>
            <a:ext cx="12192000" cy="572947"/>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itchFamily="34" charset="0"/>
              <a:cs typeface="Arial" pitchFamily="34" charset="0"/>
            </a:endParaRPr>
          </a:p>
        </p:txBody>
      </p:sp>
      <p:sp>
        <p:nvSpPr>
          <p:cNvPr id="16" name="Rectangle 15">
            <a:extLst>
              <a:ext uri="{FF2B5EF4-FFF2-40B4-BE49-F238E27FC236}">
                <a16:creationId xmlns:a16="http://schemas.microsoft.com/office/drawing/2014/main" id="{0C674962-EDA7-4A60-8F21-D660C3D6F426}"/>
              </a:ext>
            </a:extLst>
          </p:cNvPr>
          <p:cNvSpPr/>
          <p:nvPr/>
        </p:nvSpPr>
        <p:spPr>
          <a:xfrm>
            <a:off x="-88490" y="6380029"/>
            <a:ext cx="11765092" cy="292388"/>
          </a:xfrm>
          <a:prstGeom prst="rect">
            <a:avLst/>
          </a:prstGeom>
        </p:spPr>
        <p:txBody>
          <a:bodyPr wrap="square">
            <a:spAutoFit/>
          </a:bodyPr>
          <a:lstStyle/>
          <a:p>
            <a:pPr algn="r"/>
            <a:r>
              <a:rPr lang="en-US" sz="1300" b="1">
                <a:solidFill>
                  <a:schemeClr val="bg1"/>
                </a:solidFill>
              </a:rPr>
              <a:t>Visit grader.mathworks.com</a:t>
            </a:r>
          </a:p>
        </p:txBody>
      </p:sp>
    </p:spTree>
    <p:extLst>
      <p:ext uri="{BB962C8B-B14F-4D97-AF65-F5344CB8AC3E}">
        <p14:creationId xmlns:p14="http://schemas.microsoft.com/office/powerpoint/2010/main" val="297714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AD0C-5C23-42B1-9B9D-A7A1C846C6D4}"/>
              </a:ext>
            </a:extLst>
          </p:cNvPr>
          <p:cNvSpPr>
            <a:spLocks noGrp="1"/>
          </p:cNvSpPr>
          <p:nvPr>
            <p:ph type="title"/>
          </p:nvPr>
        </p:nvSpPr>
        <p:spPr/>
        <p:txBody>
          <a:bodyPr/>
          <a:lstStyle/>
          <a:p>
            <a:r>
              <a:rPr lang="en-US"/>
              <a:t>Teach with MATLAB Live Editor</a:t>
            </a:r>
          </a:p>
        </p:txBody>
      </p:sp>
      <p:pic>
        <p:nvPicPr>
          <p:cNvPr id="5" name="Content Placeholder 4" descr="A screen shot of a computer&#10;&#10;Description generated with very high confidence">
            <a:extLst>
              <a:ext uri="{FF2B5EF4-FFF2-40B4-BE49-F238E27FC236}">
                <a16:creationId xmlns:a16="http://schemas.microsoft.com/office/drawing/2014/main" id="{044F7943-02A9-49A8-A5C5-BBFD8E33C9E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0062" y="1447800"/>
            <a:ext cx="5392343" cy="4648200"/>
          </a:xfrm>
        </p:spPr>
      </p:pic>
      <p:sp>
        <p:nvSpPr>
          <p:cNvPr id="4" name="TextBox 3">
            <a:extLst>
              <a:ext uri="{FF2B5EF4-FFF2-40B4-BE49-F238E27FC236}">
                <a16:creationId xmlns:a16="http://schemas.microsoft.com/office/drawing/2014/main" id="{390E705E-0533-FE48-8D74-52C22A580B1C}"/>
              </a:ext>
            </a:extLst>
          </p:cNvPr>
          <p:cNvSpPr txBox="1"/>
          <p:nvPr/>
        </p:nvSpPr>
        <p:spPr>
          <a:xfrm>
            <a:off x="6029325" y="1891521"/>
            <a:ext cx="6162675" cy="3011081"/>
          </a:xfrm>
          <a:prstGeom prst="rect">
            <a:avLst/>
          </a:prstGeom>
          <a:solidFill>
            <a:srgbClr val="000000">
              <a:alpha val="80000"/>
            </a:srgbClr>
          </a:solidFill>
          <a:ln>
            <a:solidFill>
              <a:schemeClr val="tx1"/>
            </a:solidFill>
          </a:ln>
        </p:spPr>
        <p:txBody>
          <a:bodyPr wrap="square" lIns="182880" tIns="182880" rIns="182880" bIns="182880" rtlCol="0" anchor="t">
            <a:spAutoFit/>
          </a:bodyPr>
          <a:lstStyle/>
          <a:p>
            <a:pPr lvl="1">
              <a:spcAft>
                <a:spcPts val="600"/>
              </a:spcAft>
            </a:pPr>
            <a:r>
              <a:rPr lang="en-US" sz="2400" b="1">
                <a:solidFill>
                  <a:schemeClr val="bg1"/>
                </a:solidFill>
                <a:latin typeface="Arial" pitchFamily="34" charset="0"/>
                <a:cs typeface="Arial" pitchFamily="34" charset="0"/>
              </a:rPr>
              <a:t>MATLAB in an Executable Notebook</a:t>
            </a:r>
          </a:p>
          <a:p>
            <a:pPr marL="566738" lvl="1">
              <a:spcBef>
                <a:spcPts val="400"/>
              </a:spcBef>
              <a:spcAft>
                <a:spcPts val="400"/>
              </a:spcAft>
            </a:pPr>
            <a:r>
              <a:rPr lang="en-US">
                <a:solidFill>
                  <a:schemeClr val="bg1"/>
                </a:solidFill>
                <a:latin typeface="Arial" pitchFamily="34" charset="0"/>
                <a:cs typeface="Arial" pitchFamily="34" charset="0"/>
              </a:rPr>
              <a:t>Use live scripts to create </a:t>
            </a:r>
            <a:r>
              <a:rPr lang="en-US">
                <a:solidFill>
                  <a:srgbClr val="00A9E0"/>
                </a:solidFill>
                <a:latin typeface="Arial" pitchFamily="34" charset="0"/>
                <a:cs typeface="Arial" pitchFamily="34" charset="0"/>
              </a:rPr>
              <a:t>engaging lectures </a:t>
            </a:r>
            <a:r>
              <a:rPr lang="en-US">
                <a:solidFill>
                  <a:schemeClr val="bg1"/>
                </a:solidFill>
                <a:latin typeface="Arial" pitchFamily="34" charset="0"/>
                <a:cs typeface="Arial" pitchFamily="34" charset="0"/>
              </a:rPr>
              <a:t>that combine explanatory text, mathematical equations, code, and results</a:t>
            </a:r>
            <a:endParaRPr lang="en-US">
              <a:solidFill>
                <a:srgbClr val="00A9E0"/>
              </a:solidFill>
              <a:latin typeface="Arial" pitchFamily="34" charset="0"/>
              <a:cs typeface="Arial" pitchFamily="34" charset="0"/>
            </a:endParaRPr>
          </a:p>
          <a:p>
            <a:pPr marL="566738" lvl="1">
              <a:spcBef>
                <a:spcPts val="400"/>
              </a:spcBef>
              <a:spcAft>
                <a:spcPts val="400"/>
              </a:spcAft>
            </a:pPr>
            <a:r>
              <a:rPr lang="en-US">
                <a:solidFill>
                  <a:srgbClr val="00A9E0"/>
                </a:solidFill>
                <a:latin typeface="Arial" pitchFamily="34" charset="0"/>
                <a:cs typeface="Arial" pitchFamily="34" charset="0"/>
              </a:rPr>
              <a:t>Share</a:t>
            </a:r>
            <a:r>
              <a:rPr lang="en-US">
                <a:solidFill>
                  <a:schemeClr val="bg1"/>
                </a:solidFill>
                <a:latin typeface="Arial" pitchFamily="34" charset="0"/>
                <a:cs typeface="Arial" pitchFamily="34" charset="0"/>
              </a:rPr>
              <a:t> live scripts directly with colleagues or students</a:t>
            </a:r>
          </a:p>
          <a:p>
            <a:pPr marL="566738" lvl="1">
              <a:spcBef>
                <a:spcPts val="400"/>
              </a:spcBef>
              <a:spcAft>
                <a:spcPts val="400"/>
              </a:spcAft>
            </a:pPr>
            <a:r>
              <a:rPr lang="en-US">
                <a:solidFill>
                  <a:schemeClr val="bg1"/>
                </a:solidFill>
                <a:latin typeface="Arial" pitchFamily="34" charset="0"/>
                <a:cs typeface="Arial" pitchFamily="34" charset="0"/>
              </a:rPr>
              <a:t>Work in a </a:t>
            </a:r>
            <a:r>
              <a:rPr lang="en-US">
                <a:solidFill>
                  <a:srgbClr val="00A9E0"/>
                </a:solidFill>
                <a:latin typeface="Arial" pitchFamily="34" charset="0"/>
                <a:cs typeface="Arial" pitchFamily="34" charset="0"/>
              </a:rPr>
              <a:t>single environment </a:t>
            </a:r>
            <a:r>
              <a:rPr lang="en-US">
                <a:solidFill>
                  <a:schemeClr val="bg1"/>
                </a:solidFill>
                <a:latin typeface="Arial" pitchFamily="34" charset="0"/>
                <a:cs typeface="Arial" pitchFamily="34" charset="0"/>
              </a:rPr>
              <a:t>to eliminate context switching</a:t>
            </a:r>
          </a:p>
        </p:txBody>
      </p:sp>
      <p:sp>
        <p:nvSpPr>
          <p:cNvPr id="7" name="Rectangle 6">
            <a:extLst>
              <a:ext uri="{FF2B5EF4-FFF2-40B4-BE49-F238E27FC236}">
                <a16:creationId xmlns:a16="http://schemas.microsoft.com/office/drawing/2014/main" id="{C4DF2ABD-7705-436D-8B7B-15621E0E6ABC}"/>
              </a:ext>
            </a:extLst>
          </p:cNvPr>
          <p:cNvSpPr/>
          <p:nvPr/>
        </p:nvSpPr>
        <p:spPr>
          <a:xfrm>
            <a:off x="0" y="6285053"/>
            <a:ext cx="12192000" cy="572947"/>
          </a:xfrm>
          <a:prstGeom prst="rect">
            <a:avLst/>
          </a:prstGeom>
          <a:solidFill>
            <a:srgbClr val="024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Arial" pitchFamily="34" charset="0"/>
              <a:cs typeface="Arial" pitchFamily="34" charset="0"/>
            </a:endParaRPr>
          </a:p>
        </p:txBody>
      </p:sp>
      <p:sp>
        <p:nvSpPr>
          <p:cNvPr id="8" name="Rectangle 7">
            <a:extLst>
              <a:ext uri="{FF2B5EF4-FFF2-40B4-BE49-F238E27FC236}">
                <a16:creationId xmlns:a16="http://schemas.microsoft.com/office/drawing/2014/main" id="{33E4B22B-55A5-47A9-B8B4-0F965E7CE145}"/>
              </a:ext>
            </a:extLst>
          </p:cNvPr>
          <p:cNvSpPr/>
          <p:nvPr/>
        </p:nvSpPr>
        <p:spPr>
          <a:xfrm>
            <a:off x="540327" y="6402448"/>
            <a:ext cx="11224766" cy="292388"/>
          </a:xfrm>
          <a:prstGeom prst="rect">
            <a:avLst/>
          </a:prstGeom>
        </p:spPr>
        <p:txBody>
          <a:bodyPr wrap="square">
            <a:spAutoFit/>
          </a:bodyPr>
          <a:lstStyle/>
          <a:p>
            <a:pPr algn="r"/>
            <a:r>
              <a:rPr lang="en-US" sz="1300" b="1">
                <a:solidFill>
                  <a:schemeClr val="bg1"/>
                </a:solidFill>
              </a:rPr>
              <a:t>Visit mathworks.com/products/matlab/live-editor </a:t>
            </a:r>
          </a:p>
        </p:txBody>
      </p:sp>
    </p:spTree>
    <p:extLst>
      <p:ext uri="{BB962C8B-B14F-4D97-AF65-F5344CB8AC3E}">
        <p14:creationId xmlns:p14="http://schemas.microsoft.com/office/powerpoint/2010/main" val="982165681"/>
      </p:ext>
    </p:extLst>
  </p:cSld>
  <p:clrMapOvr>
    <a:masterClrMapping/>
  </p:clrMapOvr>
</p:sld>
</file>

<file path=ppt/theme/theme1.xml><?xml version="1.0" encoding="utf-8"?>
<a:theme xmlns:a="http://schemas.openxmlformats.org/drawingml/2006/main" name="MW_Public_widescreen">
  <a:themeElements>
    <a:clrScheme name="TMW_PPT">
      <a:dk1>
        <a:sysClr val="windowText" lastClr="000000"/>
      </a:dk1>
      <a:lt1>
        <a:sysClr val="window" lastClr="FFFFFF"/>
      </a:lt1>
      <a:dk2>
        <a:srgbClr val="125687"/>
      </a:dk2>
      <a:lt2>
        <a:srgbClr val="EEECE1"/>
      </a:lt2>
      <a:accent1>
        <a:srgbClr val="95B3D7"/>
      </a:accent1>
      <a:accent2>
        <a:srgbClr val="781414"/>
      </a:accent2>
      <a:accent3>
        <a:srgbClr val="697819"/>
      </a:accent3>
      <a:accent4>
        <a:srgbClr val="D27809"/>
      </a:accent4>
      <a:accent5>
        <a:srgbClr val="BFBFBF"/>
      </a:accent5>
      <a:accent6>
        <a:srgbClr val="E5DD9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b="1" dirty="0" smtClean="0">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5">
              <a:lumMod val="7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dirty="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Presentation3" id="{6F5C3A85-E13B-0B47-A520-CAFA75C5D439}" vid="{233173AB-C6A1-5A45-B081-6FA1C2CAE7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462E46F4255D4A88EE28E13E582F5F" ma:contentTypeVersion="12" ma:contentTypeDescription="Create a new document." ma:contentTypeScope="" ma:versionID="5a700555b5a94ad166615064e525d538">
  <xsd:schema xmlns:xsd="http://www.w3.org/2001/XMLSchema" xmlns:xs="http://www.w3.org/2001/XMLSchema" xmlns:p="http://schemas.microsoft.com/office/2006/metadata/properties" xmlns:ns2="105341cf-5a53-4330-a254-218156e7c0ce" xmlns:ns3="19f94994-4311-4823-a682-47492cb9e3e3" targetNamespace="http://schemas.microsoft.com/office/2006/metadata/properties" ma:root="true" ma:fieldsID="0e995e1f969d7c351b5ae90386496bd8" ns2:_="" ns3:_="">
    <xsd:import namespace="105341cf-5a53-4330-a254-218156e7c0ce"/>
    <xsd:import namespace="19f94994-4311-4823-a682-47492cb9e3e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5341cf-5a53-4330-a254-218156e7c0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f94994-4311-4823-a682-47492cb9e3e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129856-5013-4825-BE81-63EFA5B3F0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5341cf-5a53-4330-a254-218156e7c0ce"/>
    <ds:schemaRef ds:uri="19f94994-4311-4823-a682-47492cb9e3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3B851B7-D313-4E85-A1E0-5976CFE11EC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B61DF2E-245C-45DF-A9A5-EABECEA429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Widescreen</PresentationFormat>
  <Slides>9</Slides>
  <Notes>7</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MW_Public_widescreen</vt:lpstr>
      <vt:lpstr>PowerPoint Presentation</vt:lpstr>
      <vt:lpstr>PowerPoint Presentation</vt:lpstr>
      <vt:lpstr>What industries use MATLAB and Simulink?</vt:lpstr>
      <vt:lpstr>Where can graduates expect to use MATLAB and Simulink?</vt:lpstr>
      <vt:lpstr>Anytime, Anywhere Access for Faculty, Staff, Students, and Visitors</vt:lpstr>
      <vt:lpstr>Self-Paced, Online Training for MATLAB and Simulink</vt:lpstr>
      <vt:lpstr>Available Self-Paced Training Courses</vt:lpstr>
      <vt:lpstr>MATLAB Grader</vt:lpstr>
      <vt:lpstr>Teach with MATLAB Live Editor</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Customers</dc:title>
  <dc:subject/>
  <dc:creator>Jennifer Rose</dc:creator>
  <cp:keywords>Version 19.0</cp:keywords>
  <dc:description/>
  <cp:revision>5</cp:revision>
  <dcterms:created xsi:type="dcterms:W3CDTF">2019-10-29T14:44:41Z</dcterms:created>
  <dcterms:modified xsi:type="dcterms:W3CDTF">2020-03-26T06:17:26Z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441712758</vt:i4>
  </property>
  <property fmtid="{D5CDD505-2E9C-101B-9397-08002B2CF9AE}" pid="3" name="_NewReviewCycle">
    <vt:lpwstr/>
  </property>
  <property fmtid="{D5CDD505-2E9C-101B-9397-08002B2CF9AE}" pid="4" name="_EmailSubject">
    <vt:lpwstr>Quick PPT question</vt:lpwstr>
  </property>
  <property fmtid="{D5CDD505-2E9C-101B-9397-08002B2CF9AE}" pid="5" name="_AuthorEmail">
    <vt:lpwstr>Julie.Cornell@mathworks.com</vt:lpwstr>
  </property>
  <property fmtid="{D5CDD505-2E9C-101B-9397-08002B2CF9AE}" pid="6" name="_AuthorEmailDisplayName">
    <vt:lpwstr>Julie Cornell</vt:lpwstr>
  </property>
  <property fmtid="{D5CDD505-2E9C-101B-9397-08002B2CF9AE}" pid="7" name="ContentTypeId">
    <vt:lpwstr>0x010100EA462E46F4255D4A88EE28E13E582F5F</vt:lpwstr>
  </property>
  <property fmtid="{D5CDD505-2E9C-101B-9397-08002B2CF9AE}" pid="8" name="Order">
    <vt:r8>47491500</vt:r8>
  </property>
  <property fmtid="{D5CDD505-2E9C-101B-9397-08002B2CF9AE}" pid="9" name="xd_Signature">
    <vt:bool>false</vt:bool>
  </property>
  <property fmtid="{D5CDD505-2E9C-101B-9397-08002B2CF9AE}" pid="10" name="xd_ProgID">
    <vt:lpwstr/>
  </property>
  <property fmtid="{D5CDD505-2E9C-101B-9397-08002B2CF9AE}" pid="11" name="ComplianceAssetId">
    <vt:lpwstr/>
  </property>
  <property fmtid="{D5CDD505-2E9C-101B-9397-08002B2CF9AE}" pid="12" name="TemplateUrl">
    <vt:lpwstr/>
  </property>
</Properties>
</file>